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Imag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7">
            <a:alphaModFix amt="17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91000"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პოზიტიური მშობლობა"/>
          <p:cNvSpPr txBox="1">
            <a:spLocks noGrp="1"/>
          </p:cNvSpPr>
          <p:nvPr>
            <p:ph type="title"/>
          </p:nvPr>
        </p:nvSpPr>
        <p:spPr>
          <a:xfrm>
            <a:off x="1219200" y="1282700"/>
            <a:ext cx="7255727" cy="2900556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პოზიტიური</a:t>
            </a:r>
            <a:r>
              <a:rPr dirty="0"/>
              <a:t> </a:t>
            </a:r>
            <a:r>
              <a:rPr dirty="0" err="1"/>
              <a:t>მშობლობა</a:t>
            </a:r>
            <a:endParaRPr dirty="0"/>
          </a:p>
        </p:txBody>
      </p:sp>
      <p:sp>
        <p:nvSpPr>
          <p:cNvPr id="151" name="Author and Date"/>
          <p:cNvSpPr txBox="1">
            <a:spLocks noGrp="1"/>
          </p:cNvSpPr>
          <p:nvPr>
            <p:ph type="body" sz="quarter" idx="1"/>
          </p:nvPr>
        </p:nvSpPr>
        <p:spPr>
          <a:xfrm>
            <a:off x="13716000" y="8095786"/>
            <a:ext cx="9723863" cy="229715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r"/>
            <a:r>
              <a:rPr lang="ka-GE" sz="4000" b="1" dirty="0">
                <a:solidFill>
                  <a:srgbClr val="FF3300"/>
                </a:solidFill>
              </a:rPr>
              <a:t>ზანდა ჩეჩელაშვილი</a:t>
            </a:r>
            <a:r>
              <a:rPr lang="ka-GE" dirty="0"/>
              <a:t>,</a:t>
            </a:r>
          </a:p>
          <a:p>
            <a:pPr algn="r"/>
            <a:r>
              <a:rPr lang="ka-GE" dirty="0"/>
              <a:t> </a:t>
            </a:r>
          </a:p>
          <a:p>
            <a:pPr algn="r"/>
            <a:r>
              <a:rPr lang="ka-GE" dirty="0"/>
              <a:t>„თამარ გაგოშიძის ნეიროფსიქოლოგიის ცენტრის“ ფსიქოდიაგნოსტი და ფსიქოკონსულტანტი</a:t>
            </a:r>
            <a:endParaRPr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7679C80-5BFA-4BB0-BDE2-89602131E32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7581"/>
          <a:stretch>
            <a:fillRect/>
          </a:stretch>
        </p:blipFill>
        <p:spPr>
          <a:xfrm>
            <a:off x="714375" y="819150"/>
            <a:ext cx="23060025" cy="6407150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125ADB-8442-4955-93D5-738701C97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77" y="11465153"/>
            <a:ext cx="6614223" cy="14464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94A2C3-C0BB-45A6-BC33-EEDACDFEB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26" y="11465153"/>
            <a:ext cx="3754245" cy="11671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1E2636-AD53-4503-98A7-5C653800A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843" y="11465153"/>
            <a:ext cx="2642794" cy="14464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2F6C10-DA65-465F-930C-9802BE2CF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77" y="11617553"/>
            <a:ext cx="6614223" cy="14464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ინდიფერენტული აღზრდის სტილი - მცირე მოთხოვნები, კომუნიკაციის სიმცირე და პასუხისმგებლობის, ზრუნვის ნაკლებად გამოვლენა."/>
          <p:cNvSpPr txBox="1">
            <a:spLocks noGrp="1"/>
          </p:cNvSpPr>
          <p:nvPr>
            <p:ph type="title"/>
          </p:nvPr>
        </p:nvSpPr>
        <p:spPr>
          <a:xfrm>
            <a:off x="1219200" y="774701"/>
            <a:ext cx="21945601" cy="154475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429768">
              <a:lnSpc>
                <a:spcPts val="7700"/>
              </a:lnSpc>
              <a:defRPr sz="5123" spc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ინდიფერენტული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სტილი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endParaRPr sz="5400" dirty="0">
              <a:solidFill>
                <a:schemeClr val="accent1">
                  <a:lumMod val="75000"/>
                </a:schemeClr>
              </a:solidFill>
              <a:uFill>
                <a:solidFill>
                  <a:srgbClr val="191919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  <p:sp>
        <p:nvSpPr>
          <p:cNvPr id="181" name="მშობელი არაა დაინტერესებული და ჩართული ბავშვის ცხოვრებაში.…"/>
          <p:cNvSpPr txBox="1">
            <a:spLocks noGrp="1"/>
          </p:cNvSpPr>
          <p:nvPr>
            <p:ph type="body" idx="1"/>
          </p:nvPr>
        </p:nvSpPr>
        <p:spPr>
          <a:xfrm>
            <a:off x="1219199" y="4215161"/>
            <a:ext cx="21948578" cy="8281639"/>
          </a:xfrm>
          <a:prstGeom prst="rect">
            <a:avLst/>
          </a:prstGeom>
        </p:spPr>
        <p:txBody>
          <a:bodyPr/>
          <a:lstStyle/>
          <a:p>
            <a:pPr marL="440603" indent="-440603" algn="just" defTabSz="457200">
              <a:lnSpc>
                <a:spcPts val="5900"/>
              </a:lnSpc>
              <a:spcBef>
                <a:spcPts val="0"/>
              </a:spcBef>
              <a:defRPr sz="35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მშობელი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არა</a:t>
            </a:r>
            <a:r>
              <a:rPr lang="en-US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lang="ka-GE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დაინტერესებული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ჩართული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ცხოვრებაში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440603" indent="-440603" algn="just" defTabSz="457200">
              <a:lnSpc>
                <a:spcPts val="5900"/>
              </a:lnSpc>
              <a:spcBef>
                <a:spcPts val="0"/>
              </a:spcBef>
              <a:defRPr sz="35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აკმაყოფილებენ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ძირითად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მოთხოვნილებებს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როგორიცაა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საცხოვრებლით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საკვებით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ტანსაცმლით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საჭირო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ნივთებითა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რესურსებით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უზრუნველყოფა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440603" indent="-440603" algn="just" defTabSz="457200">
              <a:lnSpc>
                <a:spcPts val="5900"/>
              </a:lnSpc>
              <a:spcBef>
                <a:spcPts val="0"/>
              </a:spcBef>
              <a:defRPr sz="35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ნაკლებად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ჩართულნი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ცხოვრებაში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ინტერესდებიან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მათი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სურვილებით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მიღწევებით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სირთულეებით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440603" indent="-440603" algn="just" defTabSz="457200">
              <a:lnSpc>
                <a:spcPts val="5900"/>
              </a:lnSpc>
              <a:spcBef>
                <a:spcPts val="0"/>
              </a:spcBef>
              <a:defRPr sz="35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მშობლებმა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იციან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ვისთან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მათი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უბრალოდ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ინტერესდებიან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ამით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440603" indent="-440603" algn="just" defTabSz="457200">
              <a:lnSpc>
                <a:spcPts val="5900"/>
              </a:lnSpc>
              <a:spcBef>
                <a:spcPts val="0"/>
              </a:spcBef>
              <a:defRPr sz="35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არსებობს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მშობელი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თვლის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საჭიროდ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შემუშავებას</a:t>
            </a:r>
            <a:endParaRPr dirty="0">
              <a:solidFill>
                <a:srgbClr val="191919"/>
              </a:solidFill>
              <a:uFill>
                <a:solidFill>
                  <a:srgbClr val="191919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marL="440603" indent="-440603" algn="just" defTabSz="457200">
              <a:lnSpc>
                <a:spcPts val="5900"/>
              </a:lnSpc>
              <a:spcBef>
                <a:spcPts val="0"/>
              </a:spcBef>
              <a:defRPr sz="35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არსებობს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დისციპლინა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მისი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გატარების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რამე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სტრატეგია</a:t>
            </a:r>
            <a:endParaRPr dirty="0">
              <a:solidFill>
                <a:srgbClr val="191919"/>
              </a:solidFill>
              <a:uFill>
                <a:solidFill>
                  <a:srgbClr val="191919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marL="440603" indent="-440603" algn="just" defTabSz="457200">
              <a:lnSpc>
                <a:spcPts val="5900"/>
              </a:lnSpc>
              <a:spcBef>
                <a:spcPts val="0"/>
              </a:spcBef>
              <a:defRPr sz="35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უმეტესწილად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უგულვებელყოფილია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როგორც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ემოციურად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ისე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ფიზიკურად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 </a:t>
            </a:r>
          </a:p>
          <a:p>
            <a:pPr marL="440603" indent="-440603" algn="just" defTabSz="457200">
              <a:lnSpc>
                <a:spcPts val="5900"/>
              </a:lnSpc>
              <a:spcBef>
                <a:spcPts val="0"/>
              </a:spcBef>
              <a:defRPr sz="35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srgbClr val="191919"/>
              </a:solidFill>
              <a:uFill>
                <a:solidFill>
                  <a:srgbClr val="191919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just" defTabSz="457200">
              <a:lnSpc>
                <a:spcPts val="5900"/>
              </a:lnSpc>
              <a:spcBef>
                <a:spcPts val="0"/>
              </a:spcBef>
              <a:buSzTx/>
              <a:buNone/>
              <a:defRPr sz="355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endParaRPr dirty="0">
              <a:solidFill>
                <a:srgbClr val="191919"/>
              </a:solidFill>
              <a:uFill>
                <a:solidFill>
                  <a:srgbClr val="191919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ინდიფერენტული აღზრდის შედეგები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187915"/>
          </a:xfrm>
          <a:prstGeom prst="rect">
            <a:avLst/>
          </a:prstGeom>
        </p:spPr>
        <p:txBody>
          <a:bodyPr>
            <a:normAutofit/>
          </a:bodyPr>
          <a:lstStyle>
            <a:lvl1pPr algn="just" defTabSz="457200">
              <a:lnSpc>
                <a:spcPts val="7500"/>
              </a:lnSpc>
              <a:defRPr sz="4950" spc="0">
                <a:solidFill>
                  <a:srgbClr val="548DD4"/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ინდიფერენტული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შედეგები</a:t>
            </a:r>
            <a:endParaRPr sz="5400" dirty="0">
              <a:solidFill>
                <a:schemeClr val="accent1">
                  <a:lumMod val="75000"/>
                </a:schemeClr>
              </a:solidFill>
              <a:uFill>
                <a:solidFill>
                  <a:srgbClr val="548DD4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  <p:sp>
        <p:nvSpPr>
          <p:cNvPr id="184" name="აღზრდის ეს სტილი შესაძლოა იყოს საფრთხის შემცველი ბავშვისათვის, რადგან ის გავლენას ახდენს მის თვითშეფასებაზე, ზოგადად „მე“- ზე, საკუთარი თავის რწმენაზე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8546" indent="-378546" algn="just" defTabSz="457200">
              <a:lnSpc>
                <a:spcPts val="5200"/>
              </a:lnSpc>
              <a:spcBef>
                <a:spcPts val="0"/>
              </a:spcBef>
              <a:defRPr sz="30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სტილი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შესაძლოა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იყოს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საფრთხის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შემცველი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ბავშვისათვის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რადგან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გავლენას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ახდენს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თვითშეფასებაზე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ზოგადად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„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მე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“-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ზე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საკუთარი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თავის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რწმენაზე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78546" indent="-378546" algn="just" defTabSz="457200">
              <a:lnSpc>
                <a:spcPts val="5200"/>
              </a:lnSpc>
              <a:spcBef>
                <a:spcPts val="0"/>
              </a:spcBef>
              <a:defRPr sz="30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ეკარგება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უსაფრთხოების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განცდა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378546" indent="-378546" algn="just" defTabSz="457200">
              <a:lnSpc>
                <a:spcPts val="5200"/>
              </a:lnSpc>
              <a:spcBef>
                <a:spcPts val="0"/>
              </a:spcBef>
              <a:defRPr sz="30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უჭირს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ურთიერთობა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მხოლოდ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თანატოლებთან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არამედ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მასზე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უფროს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ადა</a:t>
            </a:r>
            <a:r>
              <a:rPr lang="ka-GE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ანებთანაც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78546" indent="-378546" algn="just" defTabSz="457200">
              <a:lnSpc>
                <a:spcPts val="5200"/>
              </a:lnSpc>
              <a:spcBef>
                <a:spcPts val="0"/>
              </a:spcBef>
              <a:defRPr sz="30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ურთიერთობის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პრობლემები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რომელიც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უნდობლობითაა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გამოწვეული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lang="ka-GE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შესაძლოა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ზრდასრულობაშიც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გაგრძელდეს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378546" indent="-378546" algn="just" defTabSz="457200">
              <a:lnSpc>
                <a:spcPts val="5200"/>
              </a:lnSpc>
              <a:spcBef>
                <a:spcPts val="0"/>
              </a:spcBef>
              <a:defRPr sz="30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ფორმა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ხშირად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აიძულებს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საკუთარ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თავზე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პასუხისმგებლობა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აიღოს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ძალიან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ადრეული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ასაკიდან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</a:p>
          <a:p>
            <a:pPr marL="378546" indent="-378546" algn="just" defTabSz="457200">
              <a:lnSpc>
                <a:spcPts val="5200"/>
              </a:lnSpc>
              <a:spcBef>
                <a:spcPts val="0"/>
              </a:spcBef>
              <a:defRPr sz="30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კარგავს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სილაღეს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უდარდელობას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იმას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რასაც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ბავშობა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ჰქვია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78546" indent="-378546" algn="just" defTabSz="457200">
              <a:lnSpc>
                <a:spcPts val="5300"/>
              </a:lnSpc>
              <a:spcBef>
                <a:spcPts val="0"/>
              </a:spcBef>
              <a:defRPr sz="30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მუდმივად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აქვს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განცდა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რომ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არასასურველია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სხვებისთვის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lang="ka-GE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არიდებს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ნებისმიერი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სახის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ურთიერთობებს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78546" indent="-378546" algn="just" defTabSz="457200">
              <a:lnSpc>
                <a:spcPts val="5300"/>
              </a:lnSpc>
              <a:spcBef>
                <a:spcPts val="0"/>
              </a:spcBef>
              <a:defRPr sz="30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უჭირს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ემოციების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გამოხატვა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დახმარების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თხოვნა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თვლის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რომ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ყველა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სირთულეს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დამოუკიდებლად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უნდა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გაუმკლავდეს</a:t>
            </a: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ყველაზე ხშირად დაშვებული შეცდომები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3217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ყველაზე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ხშირად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დაშვებული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შეცდომები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a-GE" sz="6000" dirty="0">
                <a:solidFill>
                  <a:schemeClr val="accent1">
                    <a:lumMod val="75000"/>
                  </a:schemeClr>
                </a:solidFill>
              </a:rPr>
              <a:t>არათანმიმდევრულობა</a:t>
            </a:r>
            <a:endParaRPr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8" name="არათანმიმდევრულობა - როცა მშობელი ადგენს წესებს, მაგრამ ხან ცდილობს მათ დაცვას, ხან არა. ბავშვისგან ხან მოითხოვენ მათ დაცვას, ხან არა.…"/>
          <p:cNvSpPr txBox="1">
            <a:spLocks noGrp="1"/>
          </p:cNvSpPr>
          <p:nvPr>
            <p:ph type="body" idx="1"/>
          </p:nvPr>
        </p:nvSpPr>
        <p:spPr>
          <a:xfrm>
            <a:off x="1219200" y="4259765"/>
            <a:ext cx="21948577" cy="89878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365188">
              <a:spcBef>
                <a:spcPts val="2300"/>
              </a:spcBef>
              <a:buNone/>
              <a:defRPr sz="4268"/>
            </a:pPr>
            <a:r>
              <a:rPr lang="ka-GE" sz="3500" dirty="0"/>
              <a:t>არათანმიმდევროლობაა, </a:t>
            </a:r>
            <a:r>
              <a:rPr sz="3500" dirty="0" err="1"/>
              <a:t>როცა</a:t>
            </a:r>
            <a:r>
              <a:rPr sz="3500" dirty="0"/>
              <a:t> </a:t>
            </a:r>
            <a:r>
              <a:rPr sz="3500" dirty="0" err="1"/>
              <a:t>მშობელი</a:t>
            </a:r>
            <a:r>
              <a:rPr sz="3500" dirty="0"/>
              <a:t> </a:t>
            </a:r>
            <a:r>
              <a:rPr sz="3500" dirty="0" err="1"/>
              <a:t>ადგენს</a:t>
            </a:r>
            <a:r>
              <a:rPr sz="3500" dirty="0"/>
              <a:t> </a:t>
            </a:r>
            <a:r>
              <a:rPr sz="3500" dirty="0" err="1"/>
              <a:t>წესებს</a:t>
            </a:r>
            <a:r>
              <a:rPr sz="3500" dirty="0"/>
              <a:t>, </a:t>
            </a:r>
            <a:r>
              <a:rPr sz="3500" dirty="0" err="1"/>
              <a:t>მაგრამ</a:t>
            </a:r>
            <a:r>
              <a:rPr sz="3500" dirty="0"/>
              <a:t> </a:t>
            </a:r>
            <a:r>
              <a:rPr sz="3500" dirty="0" err="1"/>
              <a:t>ხან</a:t>
            </a:r>
            <a:r>
              <a:rPr sz="3500" dirty="0"/>
              <a:t> </a:t>
            </a:r>
            <a:r>
              <a:rPr sz="3500" dirty="0" err="1"/>
              <a:t>ცდილობს</a:t>
            </a:r>
            <a:r>
              <a:rPr sz="3500" dirty="0"/>
              <a:t> </a:t>
            </a:r>
            <a:r>
              <a:rPr sz="3500" dirty="0" err="1"/>
              <a:t>მათ</a:t>
            </a:r>
            <a:r>
              <a:rPr sz="3500" dirty="0"/>
              <a:t> </a:t>
            </a:r>
            <a:r>
              <a:rPr sz="3500" dirty="0" err="1"/>
              <a:t>დაცვას</a:t>
            </a:r>
            <a:r>
              <a:rPr sz="3500" dirty="0"/>
              <a:t>, </a:t>
            </a:r>
            <a:r>
              <a:rPr sz="3500" dirty="0" err="1"/>
              <a:t>ხან</a:t>
            </a:r>
            <a:r>
              <a:rPr sz="3500" dirty="0"/>
              <a:t> </a:t>
            </a:r>
            <a:r>
              <a:rPr sz="3500" dirty="0" err="1"/>
              <a:t>არა</a:t>
            </a:r>
            <a:r>
              <a:rPr sz="3500" dirty="0"/>
              <a:t>. </a:t>
            </a:r>
            <a:r>
              <a:rPr sz="3500" dirty="0" err="1"/>
              <a:t>ბავშვისგან</a:t>
            </a:r>
            <a:r>
              <a:rPr sz="3500" dirty="0"/>
              <a:t> </a:t>
            </a:r>
            <a:r>
              <a:rPr sz="3500" dirty="0" err="1"/>
              <a:t>ხან</a:t>
            </a:r>
            <a:r>
              <a:rPr sz="3500" dirty="0"/>
              <a:t> </a:t>
            </a:r>
            <a:r>
              <a:rPr sz="3500" dirty="0" err="1"/>
              <a:t>მოითხოვენ</a:t>
            </a:r>
            <a:r>
              <a:rPr sz="3500" dirty="0"/>
              <a:t> </a:t>
            </a:r>
            <a:r>
              <a:rPr sz="3500" dirty="0" err="1"/>
              <a:t>მათ</a:t>
            </a:r>
            <a:r>
              <a:rPr sz="3500" dirty="0"/>
              <a:t> </a:t>
            </a:r>
            <a:r>
              <a:rPr sz="3500" dirty="0" err="1"/>
              <a:t>დაცვას</a:t>
            </a:r>
            <a:r>
              <a:rPr sz="3500" dirty="0"/>
              <a:t>, </a:t>
            </a:r>
            <a:r>
              <a:rPr sz="3500" dirty="0" err="1"/>
              <a:t>ხან</a:t>
            </a:r>
            <a:r>
              <a:rPr sz="3500" dirty="0"/>
              <a:t> </a:t>
            </a:r>
            <a:r>
              <a:rPr sz="3500" dirty="0" err="1"/>
              <a:t>არა</a:t>
            </a:r>
            <a:r>
              <a:rPr sz="3500" dirty="0"/>
              <a:t>. </a:t>
            </a:r>
            <a:r>
              <a:rPr lang="ka-GE" sz="3500" dirty="0"/>
              <a:t>ასევე, არათანმიმდევრულობაა, როცა </a:t>
            </a:r>
            <a:r>
              <a:rPr sz="3500" dirty="0" err="1"/>
              <a:t>ერთი</a:t>
            </a:r>
            <a:r>
              <a:rPr sz="3500" dirty="0"/>
              <a:t> </a:t>
            </a:r>
            <a:r>
              <a:rPr sz="3500" dirty="0" err="1"/>
              <a:t>მშობელი</a:t>
            </a:r>
            <a:r>
              <a:rPr sz="3500" dirty="0"/>
              <a:t> </a:t>
            </a:r>
            <a:r>
              <a:rPr sz="3500" dirty="0" err="1"/>
              <a:t>ცდილობს</a:t>
            </a:r>
            <a:r>
              <a:rPr sz="3500" dirty="0"/>
              <a:t> </a:t>
            </a:r>
            <a:r>
              <a:rPr sz="3500" dirty="0" err="1"/>
              <a:t>წესის</a:t>
            </a:r>
            <a:r>
              <a:rPr sz="3500" dirty="0"/>
              <a:t> </a:t>
            </a:r>
            <a:r>
              <a:rPr sz="3500" dirty="0" err="1"/>
              <a:t>დაცვას</a:t>
            </a:r>
            <a:r>
              <a:rPr sz="3500" dirty="0"/>
              <a:t>, </a:t>
            </a:r>
            <a:r>
              <a:rPr sz="3500" dirty="0" err="1"/>
              <a:t>მეორე</a:t>
            </a:r>
            <a:r>
              <a:rPr sz="3500" dirty="0"/>
              <a:t> </a:t>
            </a:r>
            <a:r>
              <a:rPr sz="3500" dirty="0" err="1"/>
              <a:t>კი</a:t>
            </a:r>
            <a:r>
              <a:rPr sz="3500" dirty="0"/>
              <a:t> </a:t>
            </a:r>
            <a:r>
              <a:rPr sz="3500" dirty="0" err="1"/>
              <a:t>ბავშვს</a:t>
            </a:r>
            <a:r>
              <a:rPr sz="3500" dirty="0"/>
              <a:t> </a:t>
            </a:r>
            <a:r>
              <a:rPr sz="3500" dirty="0" err="1"/>
              <a:t>ყველაფრის</a:t>
            </a:r>
            <a:r>
              <a:rPr sz="3500" dirty="0"/>
              <a:t> </a:t>
            </a:r>
            <a:r>
              <a:rPr sz="3500" dirty="0" err="1"/>
              <a:t>უფლებას</a:t>
            </a:r>
            <a:r>
              <a:rPr sz="3500" dirty="0"/>
              <a:t> </a:t>
            </a:r>
            <a:r>
              <a:rPr sz="3500" dirty="0" err="1"/>
              <a:t>აძლევს</a:t>
            </a:r>
            <a:r>
              <a:rPr sz="3500" dirty="0"/>
              <a:t>.</a:t>
            </a:r>
            <a:r>
              <a:rPr lang="en-US" sz="3500" dirty="0"/>
              <a:t> </a:t>
            </a:r>
            <a:r>
              <a:rPr sz="3500" dirty="0" err="1"/>
              <a:t>ამგვარი</a:t>
            </a:r>
            <a:r>
              <a:rPr sz="3500" dirty="0"/>
              <a:t> </a:t>
            </a:r>
            <a:r>
              <a:rPr sz="3500" dirty="0" err="1"/>
              <a:t>დამოკიდებულება</a:t>
            </a:r>
            <a:r>
              <a:rPr sz="3500" dirty="0"/>
              <a:t> </a:t>
            </a:r>
            <a:r>
              <a:rPr sz="3500" dirty="0" err="1"/>
              <a:t>ბავშვს</a:t>
            </a:r>
            <a:r>
              <a:rPr sz="3500" dirty="0"/>
              <a:t> </a:t>
            </a:r>
            <a:r>
              <a:rPr sz="3500" dirty="0" err="1"/>
              <a:t>აბნევს</a:t>
            </a:r>
            <a:r>
              <a:rPr sz="3500" dirty="0"/>
              <a:t> </a:t>
            </a:r>
            <a:r>
              <a:rPr sz="3500" dirty="0" err="1"/>
              <a:t>და</a:t>
            </a:r>
            <a:r>
              <a:rPr sz="3500" dirty="0"/>
              <a:t> </a:t>
            </a:r>
            <a:r>
              <a:rPr sz="3500" dirty="0" err="1"/>
              <a:t>იგი</a:t>
            </a:r>
            <a:r>
              <a:rPr sz="3500" dirty="0"/>
              <a:t> </a:t>
            </a:r>
            <a:r>
              <a:rPr sz="3500" dirty="0" err="1"/>
              <a:t>ვეღარ</a:t>
            </a:r>
            <a:r>
              <a:rPr sz="3500" dirty="0"/>
              <a:t> </a:t>
            </a:r>
            <a:r>
              <a:rPr sz="3500" dirty="0" err="1"/>
              <a:t>ხვდება</a:t>
            </a:r>
            <a:r>
              <a:rPr sz="3500" dirty="0"/>
              <a:t> </a:t>
            </a:r>
            <a:r>
              <a:rPr sz="3500" dirty="0" err="1"/>
              <a:t>რა</a:t>
            </a:r>
            <a:r>
              <a:rPr sz="3500" dirty="0"/>
              <a:t> </a:t>
            </a:r>
            <a:r>
              <a:rPr sz="3500" dirty="0" err="1"/>
              <a:t>საჭიროა</a:t>
            </a:r>
            <a:r>
              <a:rPr sz="3500" dirty="0"/>
              <a:t> </a:t>
            </a:r>
            <a:r>
              <a:rPr sz="3500" dirty="0" err="1"/>
              <a:t>წესები</a:t>
            </a:r>
            <a:r>
              <a:rPr sz="3500" dirty="0"/>
              <a:t>, </a:t>
            </a:r>
            <a:r>
              <a:rPr sz="3500" dirty="0" err="1"/>
              <a:t>რომელსაც</a:t>
            </a:r>
            <a:r>
              <a:rPr sz="3500" dirty="0"/>
              <a:t> </a:t>
            </a:r>
            <a:r>
              <a:rPr sz="3500" dirty="0" err="1"/>
              <a:t>ერთი</a:t>
            </a:r>
            <a:r>
              <a:rPr sz="3500" dirty="0"/>
              <a:t> </a:t>
            </a:r>
            <a:r>
              <a:rPr sz="3500" dirty="0" err="1"/>
              <a:t>მშობელი</a:t>
            </a:r>
            <a:r>
              <a:rPr sz="3500" dirty="0"/>
              <a:t> </a:t>
            </a:r>
            <a:r>
              <a:rPr sz="3500" dirty="0" err="1"/>
              <a:t>იცავს</a:t>
            </a:r>
            <a:r>
              <a:rPr sz="3500" dirty="0"/>
              <a:t>, </a:t>
            </a:r>
            <a:r>
              <a:rPr sz="3500" dirty="0" err="1"/>
              <a:t>მეორე</a:t>
            </a:r>
            <a:r>
              <a:rPr sz="3500" dirty="0"/>
              <a:t> </a:t>
            </a:r>
            <a:r>
              <a:rPr sz="3500" dirty="0" err="1"/>
              <a:t>კი</a:t>
            </a:r>
            <a:r>
              <a:rPr sz="3500" dirty="0"/>
              <a:t> </a:t>
            </a:r>
            <a:r>
              <a:rPr sz="3500" dirty="0" err="1"/>
              <a:t>არა</a:t>
            </a:r>
            <a:r>
              <a:rPr sz="3500" dirty="0"/>
              <a:t>. </a:t>
            </a:r>
            <a:r>
              <a:rPr sz="3500" dirty="0" err="1"/>
              <a:t>ამასთან</a:t>
            </a:r>
            <a:r>
              <a:rPr sz="3500" dirty="0"/>
              <a:t> </a:t>
            </a:r>
            <a:r>
              <a:rPr sz="3500" dirty="0" err="1"/>
              <a:t>ბავშვი</a:t>
            </a:r>
            <a:r>
              <a:rPr sz="3500" dirty="0"/>
              <a:t> </a:t>
            </a:r>
            <a:r>
              <a:rPr sz="3500" dirty="0" err="1"/>
              <a:t>ვერ</a:t>
            </a:r>
            <a:r>
              <a:rPr sz="3500" dirty="0"/>
              <a:t> </a:t>
            </a:r>
            <a:r>
              <a:rPr sz="3500" dirty="0" err="1"/>
              <a:t>ხვდება</a:t>
            </a:r>
            <a:r>
              <a:rPr sz="3500" dirty="0"/>
              <a:t> </a:t>
            </a:r>
            <a:r>
              <a:rPr sz="3500" dirty="0" err="1"/>
              <a:t>რომელი</a:t>
            </a:r>
            <a:r>
              <a:rPr sz="3500" dirty="0"/>
              <a:t> </a:t>
            </a:r>
            <a:r>
              <a:rPr sz="3500" dirty="0" err="1"/>
              <a:t>ქცევაა</a:t>
            </a:r>
            <a:r>
              <a:rPr sz="3500" dirty="0"/>
              <a:t> </a:t>
            </a:r>
            <a:r>
              <a:rPr sz="3500" dirty="0" err="1"/>
              <a:t>კარგი</a:t>
            </a:r>
            <a:r>
              <a:rPr sz="3500" dirty="0"/>
              <a:t> </a:t>
            </a:r>
            <a:r>
              <a:rPr sz="3500" dirty="0" err="1"/>
              <a:t>და</a:t>
            </a:r>
            <a:r>
              <a:rPr sz="3500" dirty="0"/>
              <a:t> </a:t>
            </a:r>
            <a:r>
              <a:rPr sz="3500" dirty="0" err="1"/>
              <a:t>რომელი</a:t>
            </a:r>
            <a:r>
              <a:rPr sz="3500" dirty="0"/>
              <a:t> </a:t>
            </a:r>
            <a:r>
              <a:rPr sz="3500" dirty="0" err="1"/>
              <a:t>არასასურველი</a:t>
            </a:r>
            <a:r>
              <a:rPr sz="3500" dirty="0"/>
              <a:t>. </a:t>
            </a:r>
            <a:r>
              <a:rPr sz="3500" dirty="0" err="1"/>
              <a:t>ბავშვი</a:t>
            </a:r>
            <a:r>
              <a:rPr sz="3500" dirty="0"/>
              <a:t> </a:t>
            </a:r>
            <a:r>
              <a:rPr sz="3500" dirty="0" err="1"/>
              <a:t>ირჩევს</a:t>
            </a:r>
            <a:r>
              <a:rPr sz="3500" dirty="0"/>
              <a:t> </a:t>
            </a:r>
            <a:r>
              <a:rPr sz="3500" dirty="0" err="1"/>
              <a:t>იმ</a:t>
            </a:r>
            <a:r>
              <a:rPr sz="3500" dirty="0"/>
              <a:t> </a:t>
            </a:r>
            <a:r>
              <a:rPr sz="3500" dirty="0" err="1"/>
              <a:t>მშობელს</a:t>
            </a:r>
            <a:r>
              <a:rPr sz="3500" dirty="0"/>
              <a:t>, </a:t>
            </a:r>
            <a:r>
              <a:rPr sz="3500" dirty="0" err="1"/>
              <a:t>რომელიც</a:t>
            </a:r>
            <a:r>
              <a:rPr sz="3500" dirty="0"/>
              <a:t> </a:t>
            </a:r>
            <a:r>
              <a:rPr sz="3500" dirty="0" err="1"/>
              <a:t>არ</a:t>
            </a:r>
            <a:r>
              <a:rPr sz="3500" dirty="0"/>
              <a:t> </a:t>
            </a:r>
            <a:r>
              <a:rPr sz="3500" dirty="0" err="1"/>
              <a:t>ზღუდავს</a:t>
            </a:r>
            <a:r>
              <a:rPr sz="3500" dirty="0"/>
              <a:t> </a:t>
            </a:r>
            <a:r>
              <a:rPr sz="3500" dirty="0" err="1"/>
              <a:t>და</a:t>
            </a:r>
            <a:r>
              <a:rPr sz="3500" dirty="0"/>
              <a:t> </a:t>
            </a:r>
            <a:r>
              <a:rPr sz="3500" dirty="0" err="1"/>
              <a:t>შესაბამისად</a:t>
            </a:r>
            <a:r>
              <a:rPr sz="3500" dirty="0"/>
              <a:t>, </a:t>
            </a:r>
            <a:r>
              <a:rPr sz="3500" dirty="0" err="1"/>
              <a:t>ქცევის</a:t>
            </a:r>
            <a:r>
              <a:rPr sz="3500" dirty="0"/>
              <a:t> </a:t>
            </a:r>
            <a:r>
              <a:rPr sz="3500" dirty="0" err="1"/>
              <a:t>სირთულეები</a:t>
            </a:r>
            <a:r>
              <a:rPr sz="3500" dirty="0"/>
              <a:t> </a:t>
            </a:r>
            <a:r>
              <a:rPr sz="3500" dirty="0" err="1"/>
              <a:t>იმატებს</a:t>
            </a:r>
            <a:r>
              <a:rPr sz="3500" dirty="0"/>
              <a:t>, </a:t>
            </a:r>
            <a:r>
              <a:rPr sz="3500" dirty="0" err="1"/>
              <a:t>ან</a:t>
            </a:r>
            <a:r>
              <a:rPr sz="3500" dirty="0"/>
              <a:t> </a:t>
            </a:r>
            <a:r>
              <a:rPr sz="3500" dirty="0" err="1"/>
              <a:t>არ</a:t>
            </a:r>
            <a:r>
              <a:rPr sz="3500" dirty="0"/>
              <a:t> </a:t>
            </a:r>
            <a:r>
              <a:rPr sz="3500" dirty="0" err="1"/>
              <a:t>გვარდება</a:t>
            </a:r>
            <a:r>
              <a:rPr sz="3500" dirty="0"/>
              <a:t>.</a:t>
            </a:r>
            <a:endParaRPr lang="ka-GE" sz="3500" dirty="0"/>
          </a:p>
          <a:p>
            <a:pPr marL="0" indent="0" defTabSz="2365188">
              <a:spcBef>
                <a:spcPts val="2300"/>
              </a:spcBef>
              <a:buNone/>
              <a:defRPr sz="4268"/>
            </a:pPr>
            <a:r>
              <a:rPr lang="ka-GE" sz="3500" dirty="0">
                <a:solidFill>
                  <a:schemeClr val="accent1">
                    <a:lumMod val="75000"/>
                  </a:schemeClr>
                </a:solidFill>
              </a:rPr>
              <a:t>როგორ ავირიდოთ თავიდან არათანმიმდევრულობა?</a:t>
            </a:r>
          </a:p>
          <a:p>
            <a:pPr marL="742950" indent="-742950" defTabSz="2365188">
              <a:spcBef>
                <a:spcPts val="2300"/>
              </a:spcBef>
              <a:buFont typeface="+mj-lt"/>
              <a:buAutoNum type="arabicPeriod"/>
              <a:defRPr sz="4268"/>
            </a:pPr>
            <a:r>
              <a:rPr lang="ka-GE" sz="3500" dirty="0"/>
              <a:t>სანამ დავიწყებთ წესების შემუშავებასა და ჩარჩოს შედგენას, უნდა დავფიქრდეთ, რამდენად საჭიროა ის, რამდენად შეგვიძლია ჩვენ თვითონ ამ წესების დაცვა. </a:t>
            </a:r>
          </a:p>
          <a:p>
            <a:pPr marL="742950" indent="-742950" defTabSz="2365188">
              <a:spcBef>
                <a:spcPts val="2300"/>
              </a:spcBef>
              <a:buFont typeface="+mj-lt"/>
              <a:buAutoNum type="arabicPeriod"/>
              <a:defRPr sz="4268"/>
            </a:pPr>
            <a:r>
              <a:rPr lang="ka-GE" sz="3500" dirty="0"/>
              <a:t>აუცილებელია წესების შემუშავებამდე შევთანხმდეთ მეთოდებსა და შეხედულებებზე ოჯახის წევრებთან. გავარკვიოთ რამდენად შევძლებთ ერთი და იგივე სტრატეგიების გატარებას. </a:t>
            </a:r>
          </a:p>
          <a:p>
            <a:pPr marL="742950" indent="-742950" defTabSz="2365188">
              <a:spcBef>
                <a:spcPts val="2300"/>
              </a:spcBef>
              <a:buFont typeface="+mj-lt"/>
              <a:buAutoNum type="arabicPeriod"/>
              <a:defRPr sz="4268"/>
            </a:pPr>
            <a:r>
              <a:rPr lang="ka-GE" sz="3500" dirty="0"/>
              <a:t>არ უნდა შევადგინოთ ჩარჩო, რომელსაც ვიცით რომ ჩვენ, ან ოჯახის სხვა წევრები ვერ დაიცავენ. </a:t>
            </a:r>
          </a:p>
          <a:p>
            <a:pPr marL="742950" indent="-742950" defTabSz="2365188">
              <a:spcBef>
                <a:spcPts val="2300"/>
              </a:spcBef>
              <a:buFont typeface="+mj-lt"/>
              <a:buAutoNum type="arabicPeriod"/>
              <a:defRPr sz="4268"/>
            </a:pPr>
            <a:r>
              <a:rPr lang="ka-GE" sz="3500" dirty="0"/>
              <a:t>თუ ვადგენთ ჩარჩოს და ვაცნობთ მას ბავშვს უმნიშნელოვანესია თავად დავიცვათ ის, რამდენად რთულიც უნდა იყოს მისი შესრულება. </a:t>
            </a:r>
          </a:p>
          <a:p>
            <a:pPr marL="0" indent="0" defTabSz="2365188">
              <a:spcBef>
                <a:spcPts val="2300"/>
              </a:spcBef>
              <a:buNone/>
              <a:defRPr sz="4268"/>
            </a:pP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წესების არარსებობა და გადაჭარბებულად ბევრი წესი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853183">
              <a:defRPr sz="6384" spc="-63"/>
            </a:lvl1pPr>
          </a:lstStyle>
          <a:p>
            <a:r>
              <a:rPr lang="ka-GE" sz="5400" dirty="0">
                <a:solidFill>
                  <a:schemeClr val="accent1">
                    <a:lumMod val="75000"/>
                  </a:schemeClr>
                </a:solidFill>
              </a:rPr>
              <a:t>ჰიპერმზრუნველობა</a:t>
            </a:r>
            <a:endParaRPr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1" name="ეს ორი შემთხვევა ერთმანეთის გამომრიცხავია.…"/>
          <p:cNvSpPr txBox="1">
            <a:spLocks noGrp="1"/>
          </p:cNvSpPr>
          <p:nvPr>
            <p:ph type="body" idx="1"/>
          </p:nvPr>
        </p:nvSpPr>
        <p:spPr>
          <a:xfrm>
            <a:off x="1219200" y="2810107"/>
            <a:ext cx="21948577" cy="96866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121354">
              <a:spcBef>
                <a:spcPts val="2000"/>
              </a:spcBef>
              <a:buNone/>
              <a:defRPr sz="3828"/>
            </a:pPr>
            <a:r>
              <a:rPr lang="ru-RU" sz="3500" dirty="0"/>
              <a:t>ეს</a:t>
            </a:r>
            <a:r>
              <a:rPr lang="ka-GE" sz="3500" dirty="0"/>
              <a:t> არის </a:t>
            </a:r>
            <a:r>
              <a:rPr lang="ru-RU" sz="3500" dirty="0"/>
              <a:t>ბავშვის ნაცვლად მოქმედება. როცა მშობელი </a:t>
            </a:r>
            <a:r>
              <a:rPr lang="ka-GE" sz="3500" dirty="0"/>
              <a:t>ბავშვს საშუალებას </a:t>
            </a:r>
            <a:r>
              <a:rPr lang="ru-RU" sz="3500" dirty="0"/>
              <a:t>არ აძლევს დამოუკიდებლად გაუმკლავდეს ყოველდღიურ გამოწვევებს, იმათაც კი, რაც ბავშვს თ</a:t>
            </a:r>
            <a:r>
              <a:rPr lang="ka-GE" sz="3500" dirty="0"/>
              <a:t>ა</a:t>
            </a:r>
            <a:r>
              <a:rPr lang="ru-RU" sz="3500" dirty="0"/>
              <a:t>ვად შეუძლია. ეს</a:t>
            </a:r>
            <a:r>
              <a:rPr lang="en-US" sz="3500" dirty="0"/>
              <a:t> </a:t>
            </a:r>
            <a:r>
              <a:rPr lang="en-US" sz="3500" dirty="0" err="1"/>
              <a:t>ბავშვისთვის</a:t>
            </a:r>
            <a:r>
              <a:rPr lang="en-US" sz="3500" dirty="0"/>
              <a:t> </a:t>
            </a:r>
            <a:r>
              <a:rPr lang="en-US" sz="3500" dirty="0" err="1"/>
              <a:t>მართლაც</a:t>
            </a:r>
            <a:r>
              <a:rPr lang="en-US" sz="3500" dirty="0"/>
              <a:t> </a:t>
            </a:r>
            <a:r>
              <a:rPr lang="en-US" sz="3500" dirty="0" err="1"/>
              <a:t>მავნებელია</a:t>
            </a:r>
            <a:r>
              <a:rPr lang="en-US" sz="3500" dirty="0"/>
              <a:t>. </a:t>
            </a:r>
            <a:r>
              <a:rPr lang="en-US" sz="3500" dirty="0" err="1"/>
              <a:t>ადაბლებს</a:t>
            </a:r>
            <a:r>
              <a:rPr lang="en-US" sz="3500" dirty="0"/>
              <a:t> </a:t>
            </a:r>
            <a:r>
              <a:rPr lang="en-US" sz="3500" dirty="0" err="1"/>
              <a:t>მის</a:t>
            </a:r>
            <a:r>
              <a:rPr lang="en-US" sz="3500" dirty="0"/>
              <a:t> </a:t>
            </a:r>
            <a:r>
              <a:rPr lang="en-US" sz="3500" dirty="0" err="1"/>
              <a:t>თვითშეფასებას</a:t>
            </a:r>
            <a:r>
              <a:rPr lang="en-US" sz="3500" dirty="0"/>
              <a:t>, </a:t>
            </a:r>
            <a:r>
              <a:rPr lang="en-US" sz="3500" dirty="0" err="1"/>
              <a:t>დამოუკიდებლობას</a:t>
            </a:r>
            <a:r>
              <a:rPr lang="en-US" sz="3500" dirty="0"/>
              <a:t>, </a:t>
            </a:r>
            <a:r>
              <a:rPr lang="en-US" sz="3500" dirty="0" err="1"/>
              <a:t>მოტივაციას</a:t>
            </a:r>
            <a:r>
              <a:rPr lang="en-US" sz="3500" dirty="0"/>
              <a:t>. </a:t>
            </a:r>
            <a:r>
              <a:rPr lang="en-US" sz="3500" dirty="0" err="1"/>
              <a:t>ბავშვი</a:t>
            </a:r>
            <a:r>
              <a:rPr lang="en-US" sz="3500" dirty="0"/>
              <a:t> </a:t>
            </a:r>
            <a:r>
              <a:rPr lang="en-US" sz="3500" dirty="0" err="1"/>
              <a:t>კარგავს</a:t>
            </a:r>
            <a:r>
              <a:rPr lang="en-US" sz="3500" dirty="0"/>
              <a:t> </a:t>
            </a:r>
            <a:r>
              <a:rPr lang="en-US" sz="3500" dirty="0" err="1"/>
              <a:t>ადაპტურ</a:t>
            </a:r>
            <a:r>
              <a:rPr lang="en-US" sz="3500" dirty="0"/>
              <a:t> </a:t>
            </a:r>
            <a:r>
              <a:rPr lang="en-US" sz="3500" dirty="0" err="1"/>
              <a:t>უნარებს</a:t>
            </a:r>
            <a:r>
              <a:rPr lang="en-US" sz="3500" dirty="0"/>
              <a:t>, </a:t>
            </a:r>
            <a:r>
              <a:rPr lang="en-US" sz="3500" dirty="0" err="1"/>
              <a:t>ან</a:t>
            </a:r>
            <a:r>
              <a:rPr lang="en-US" sz="3500" dirty="0"/>
              <a:t> </a:t>
            </a:r>
            <a:r>
              <a:rPr lang="en-US" sz="3500" dirty="0" err="1"/>
              <a:t>ვერ</a:t>
            </a:r>
            <a:r>
              <a:rPr lang="en-US" sz="3500" dirty="0"/>
              <a:t> </a:t>
            </a:r>
            <a:r>
              <a:rPr lang="en-US" sz="3500" dirty="0" err="1"/>
              <a:t>ახერხებს</a:t>
            </a:r>
            <a:r>
              <a:rPr lang="en-US" sz="3500" dirty="0"/>
              <a:t> </a:t>
            </a:r>
            <a:r>
              <a:rPr lang="en-US" sz="3500" dirty="0" err="1"/>
              <a:t>ამ</a:t>
            </a:r>
            <a:r>
              <a:rPr lang="en-US" sz="3500" dirty="0"/>
              <a:t> </a:t>
            </a:r>
            <a:r>
              <a:rPr lang="en-US" sz="3500" dirty="0" err="1"/>
              <a:t>უნარების</a:t>
            </a:r>
            <a:r>
              <a:rPr lang="en-US" sz="3500" dirty="0"/>
              <a:t> </a:t>
            </a:r>
            <a:r>
              <a:rPr lang="en-US" sz="3500" dirty="0" err="1"/>
              <a:t>გამომუშავებას</a:t>
            </a:r>
            <a:r>
              <a:rPr lang="en-US" sz="3500" dirty="0"/>
              <a:t>. </a:t>
            </a:r>
            <a:endParaRPr lang="ka-GE" sz="3500" dirty="0"/>
          </a:p>
          <a:p>
            <a:pPr marL="0" indent="0" defTabSz="2121354">
              <a:spcBef>
                <a:spcPts val="2000"/>
              </a:spcBef>
              <a:buNone/>
              <a:defRPr sz="3828"/>
            </a:pPr>
            <a:endParaRPr lang="en-US" sz="3500" dirty="0"/>
          </a:p>
          <a:p>
            <a:pPr marL="0" indent="0" defTabSz="2121354">
              <a:spcBef>
                <a:spcPts val="2000"/>
              </a:spcBef>
              <a:buNone/>
              <a:defRPr sz="3828"/>
            </a:pPr>
            <a:r>
              <a:rPr lang="ka-GE" sz="3500" dirty="0">
                <a:solidFill>
                  <a:schemeClr val="accent1">
                    <a:lumMod val="75000"/>
                  </a:schemeClr>
                </a:solidFill>
              </a:rPr>
              <a:t>როგორ ავირიდოთ თავიდან ჰიპერმზრუნველობა?</a:t>
            </a:r>
          </a:p>
          <a:p>
            <a:pPr lvl="0" fontAlgn="base">
              <a:buFont typeface="+mj-lt"/>
              <a:buAutoNum type="arabicPeriod"/>
            </a:pPr>
            <a:r>
              <a:rPr lang="en-US" sz="3500" dirty="0" err="1"/>
              <a:t>პირველ</a:t>
            </a:r>
            <a:r>
              <a:rPr lang="en-US" sz="3500" dirty="0"/>
              <a:t> </a:t>
            </a:r>
            <a:r>
              <a:rPr lang="en-US" sz="3500" dirty="0" err="1"/>
              <a:t>რიგში</a:t>
            </a:r>
            <a:r>
              <a:rPr lang="en-US" sz="3500" dirty="0"/>
              <a:t> </a:t>
            </a:r>
            <a:r>
              <a:rPr lang="en-US" sz="3500" dirty="0" err="1"/>
              <a:t>უნდა</a:t>
            </a:r>
            <a:r>
              <a:rPr lang="en-US" sz="3500" dirty="0"/>
              <a:t> </a:t>
            </a:r>
            <a:r>
              <a:rPr lang="en-US" sz="3500" dirty="0" err="1"/>
              <a:t>გვახსოვდეს</a:t>
            </a:r>
            <a:r>
              <a:rPr lang="en-US" sz="3500" dirty="0"/>
              <a:t>, </a:t>
            </a:r>
            <a:r>
              <a:rPr lang="en-US" sz="3500" dirty="0" err="1"/>
              <a:t>რომ</a:t>
            </a:r>
            <a:r>
              <a:rPr lang="en-US" sz="3500" dirty="0"/>
              <a:t> </a:t>
            </a:r>
            <a:r>
              <a:rPr lang="en-US" sz="3500" dirty="0" err="1"/>
              <a:t>გადაჭარბებული</a:t>
            </a:r>
            <a:r>
              <a:rPr lang="en-US" sz="3500" dirty="0"/>
              <a:t> </a:t>
            </a:r>
            <a:r>
              <a:rPr lang="en-US" sz="3500" dirty="0" err="1"/>
              <a:t>მზრუნველობა</a:t>
            </a:r>
            <a:r>
              <a:rPr lang="en-US" sz="3500" dirty="0"/>
              <a:t> </a:t>
            </a:r>
            <a:r>
              <a:rPr lang="en-US" sz="3500" dirty="0" err="1"/>
              <a:t>სჭირდება</a:t>
            </a:r>
            <a:r>
              <a:rPr lang="en-US" sz="3500" dirty="0"/>
              <a:t> </a:t>
            </a:r>
            <a:r>
              <a:rPr lang="en-US" sz="3500" dirty="0" err="1"/>
              <a:t>მშობელს</a:t>
            </a:r>
            <a:r>
              <a:rPr lang="en-US" sz="3500" dirty="0"/>
              <a:t> , </a:t>
            </a:r>
            <a:r>
              <a:rPr lang="en-US" sz="3500" dirty="0" err="1"/>
              <a:t>რომელიც</a:t>
            </a:r>
            <a:r>
              <a:rPr lang="en-US" sz="3500" dirty="0"/>
              <a:t> </a:t>
            </a:r>
            <a:r>
              <a:rPr lang="en-US" sz="3500" dirty="0" err="1"/>
              <a:t>ამაში</a:t>
            </a:r>
            <a:r>
              <a:rPr lang="en-US" sz="3500" dirty="0"/>
              <a:t> </a:t>
            </a:r>
            <a:r>
              <a:rPr lang="en-US" sz="3500" dirty="0" err="1"/>
              <a:t>საკუ</a:t>
            </a:r>
            <a:r>
              <a:rPr lang="ka-GE" sz="3500" dirty="0"/>
              <a:t>თ</a:t>
            </a:r>
            <a:r>
              <a:rPr lang="en-US" sz="3500" dirty="0" err="1"/>
              <a:t>არ</a:t>
            </a:r>
            <a:r>
              <a:rPr lang="en-US" sz="3500" dirty="0"/>
              <a:t> </a:t>
            </a:r>
            <a:r>
              <a:rPr lang="en-US" sz="3500" dirty="0" err="1"/>
              <a:t>მნიშვნელოვნებას</a:t>
            </a:r>
            <a:r>
              <a:rPr lang="en-US" sz="3500" dirty="0"/>
              <a:t> </a:t>
            </a:r>
            <a:r>
              <a:rPr lang="en-US" sz="3500" dirty="0" err="1"/>
              <a:t>პოულობს</a:t>
            </a:r>
            <a:r>
              <a:rPr lang="en-US" sz="3500" dirty="0"/>
              <a:t> </a:t>
            </a:r>
            <a:r>
              <a:rPr lang="en-US" sz="3500" dirty="0" err="1"/>
              <a:t>და</a:t>
            </a:r>
            <a:r>
              <a:rPr lang="en-US" sz="3500" dirty="0"/>
              <a:t> </a:t>
            </a:r>
            <a:r>
              <a:rPr lang="en-US" sz="3500" dirty="0" err="1"/>
              <a:t>არა</a:t>
            </a:r>
            <a:r>
              <a:rPr lang="en-US" sz="3500" dirty="0"/>
              <a:t> </a:t>
            </a:r>
            <a:r>
              <a:rPr lang="en-US" sz="3500" dirty="0" err="1"/>
              <a:t>თავად</a:t>
            </a:r>
            <a:r>
              <a:rPr lang="en-US" sz="3500" dirty="0"/>
              <a:t> </a:t>
            </a:r>
            <a:r>
              <a:rPr lang="en-US" sz="3500" dirty="0" err="1"/>
              <a:t>ბავშვს</a:t>
            </a:r>
            <a:r>
              <a:rPr lang="en-US" sz="3500" dirty="0"/>
              <a:t>.</a:t>
            </a:r>
          </a:p>
          <a:p>
            <a:pPr lvl="0" fontAlgn="base">
              <a:buFont typeface="+mj-lt"/>
              <a:buAutoNum type="arabicPeriod"/>
            </a:pPr>
            <a:r>
              <a:rPr lang="en-US" sz="3500" dirty="0" err="1"/>
              <a:t>უნდა</a:t>
            </a:r>
            <a:r>
              <a:rPr lang="en-US" sz="3500" dirty="0"/>
              <a:t> </a:t>
            </a:r>
            <a:r>
              <a:rPr lang="en-US" sz="3500" dirty="0" err="1"/>
              <a:t>გავაცნობიეროთ</a:t>
            </a:r>
            <a:r>
              <a:rPr lang="en-US" sz="3500" dirty="0"/>
              <a:t> </a:t>
            </a:r>
            <a:r>
              <a:rPr lang="en-US" sz="3500" dirty="0" err="1"/>
              <a:t>ის</a:t>
            </a:r>
            <a:r>
              <a:rPr lang="en-US" sz="3500" dirty="0"/>
              <a:t> </a:t>
            </a:r>
            <a:r>
              <a:rPr lang="en-US" sz="3500" dirty="0" err="1"/>
              <a:t>ზღვარი</a:t>
            </a:r>
            <a:r>
              <a:rPr lang="ka-GE" sz="3500" dirty="0"/>
              <a:t>,</a:t>
            </a:r>
            <a:r>
              <a:rPr lang="en-US" sz="3500" dirty="0"/>
              <a:t> </a:t>
            </a:r>
            <a:r>
              <a:rPr lang="en-US" sz="3500" dirty="0" err="1"/>
              <a:t>რომლის</a:t>
            </a:r>
            <a:r>
              <a:rPr lang="en-US" sz="3500" dirty="0"/>
              <a:t> </a:t>
            </a:r>
            <a:r>
              <a:rPr lang="en-US" sz="3500" dirty="0" err="1"/>
              <a:t>დაცვაც</a:t>
            </a:r>
            <a:r>
              <a:rPr lang="en-US" sz="3500" dirty="0"/>
              <a:t> </a:t>
            </a:r>
            <a:r>
              <a:rPr lang="en-US" sz="3500" dirty="0" err="1"/>
              <a:t>გვჭირდება</a:t>
            </a:r>
            <a:r>
              <a:rPr lang="en-US" sz="3500" dirty="0"/>
              <a:t>, </a:t>
            </a:r>
            <a:r>
              <a:rPr lang="en-US" sz="3500" dirty="0" err="1"/>
              <a:t>როგორც</a:t>
            </a:r>
            <a:r>
              <a:rPr lang="en-US" sz="3500" dirty="0"/>
              <a:t> </a:t>
            </a:r>
            <a:r>
              <a:rPr lang="en-US" sz="3500" dirty="0" err="1"/>
              <a:t>მშობლებს</a:t>
            </a:r>
            <a:r>
              <a:rPr lang="en-US" sz="3500" dirty="0"/>
              <a:t>. </a:t>
            </a:r>
          </a:p>
          <a:p>
            <a:pPr lvl="0" fontAlgn="base">
              <a:buFont typeface="+mj-lt"/>
              <a:buAutoNum type="arabicPeriod"/>
            </a:pPr>
            <a:r>
              <a:rPr lang="en-US" sz="3500" dirty="0" err="1"/>
              <a:t>უნდა</a:t>
            </a:r>
            <a:r>
              <a:rPr lang="en-US" sz="3500" dirty="0"/>
              <a:t> </a:t>
            </a:r>
            <a:r>
              <a:rPr lang="en-US" sz="3500" dirty="0" err="1"/>
              <a:t>ვიცოდეთ</a:t>
            </a:r>
            <a:r>
              <a:rPr lang="en-US" sz="3500" dirty="0"/>
              <a:t> </a:t>
            </a:r>
            <a:r>
              <a:rPr lang="en-US" sz="3500" dirty="0" err="1"/>
              <a:t>რა</a:t>
            </a:r>
            <a:r>
              <a:rPr lang="en-US" sz="3500" dirty="0"/>
              <a:t> </a:t>
            </a:r>
            <a:r>
              <a:rPr lang="en-US" sz="3500" dirty="0" err="1"/>
              <a:t>იცის</a:t>
            </a:r>
            <a:r>
              <a:rPr lang="en-US" sz="3500" dirty="0"/>
              <a:t>/</a:t>
            </a:r>
            <a:r>
              <a:rPr lang="en-US" sz="3500" dirty="0" err="1"/>
              <a:t>რა</a:t>
            </a:r>
            <a:r>
              <a:rPr lang="en-US" sz="3500" dirty="0"/>
              <a:t> </a:t>
            </a:r>
            <a:r>
              <a:rPr lang="en-US" sz="3500" dirty="0" err="1"/>
              <a:t>შეუძლია</a:t>
            </a:r>
            <a:r>
              <a:rPr lang="en-US" sz="3500" dirty="0"/>
              <a:t> </a:t>
            </a:r>
            <a:r>
              <a:rPr lang="en-US" sz="3500" dirty="0" err="1"/>
              <a:t>ბავშვს</a:t>
            </a:r>
            <a:r>
              <a:rPr lang="en-US" sz="3500" dirty="0"/>
              <a:t> </a:t>
            </a:r>
            <a:r>
              <a:rPr lang="en-US" sz="3500" dirty="0" err="1"/>
              <a:t>დამოუკიდებლად</a:t>
            </a:r>
            <a:r>
              <a:rPr lang="en-US" sz="3500" dirty="0"/>
              <a:t> </a:t>
            </a:r>
            <a:r>
              <a:rPr lang="en-US" sz="3500" dirty="0" err="1"/>
              <a:t>გააკეთოს</a:t>
            </a:r>
            <a:r>
              <a:rPr lang="en-US" sz="3500" dirty="0"/>
              <a:t> - </a:t>
            </a:r>
            <a:r>
              <a:rPr lang="en-US" sz="3500" dirty="0" err="1"/>
              <a:t>ასაკის</a:t>
            </a:r>
            <a:r>
              <a:rPr lang="ka-GE" sz="3500" dirty="0"/>
              <a:t> შესაბამისად </a:t>
            </a:r>
            <a:r>
              <a:rPr lang="en-US" sz="3500" dirty="0" err="1"/>
              <a:t>ათვისებული</a:t>
            </a:r>
            <a:r>
              <a:rPr lang="en-US" sz="3500" dirty="0"/>
              <a:t> </a:t>
            </a:r>
            <a:r>
              <a:rPr lang="en-US" sz="3500" dirty="0" err="1"/>
              <a:t>უნარების</a:t>
            </a:r>
            <a:r>
              <a:rPr lang="en-US" sz="3500" dirty="0"/>
              <a:t> </a:t>
            </a:r>
            <a:r>
              <a:rPr lang="en-US" sz="3500" dirty="0" err="1"/>
              <a:t>მიხედვით</a:t>
            </a:r>
            <a:r>
              <a:rPr lang="en-US" sz="3500" dirty="0"/>
              <a:t>. </a:t>
            </a:r>
          </a:p>
          <a:p>
            <a:pPr lvl="0" fontAlgn="base">
              <a:buFont typeface="+mj-lt"/>
              <a:buAutoNum type="arabicPeriod"/>
            </a:pPr>
            <a:r>
              <a:rPr lang="en-US" sz="3500" dirty="0" err="1"/>
              <a:t>ვიყოთ</a:t>
            </a:r>
            <a:r>
              <a:rPr lang="en-US" sz="3500" dirty="0"/>
              <a:t> </a:t>
            </a:r>
            <a:r>
              <a:rPr lang="en-US" sz="3500" dirty="0" err="1"/>
              <a:t>ბავშვის</a:t>
            </a:r>
            <a:r>
              <a:rPr lang="en-US" sz="3500" dirty="0"/>
              <a:t> </a:t>
            </a:r>
            <a:r>
              <a:rPr lang="en-US" sz="3500" dirty="0" err="1"/>
              <a:t>დამხმარე</a:t>
            </a:r>
            <a:r>
              <a:rPr lang="en-US" sz="3500" dirty="0"/>
              <a:t> </a:t>
            </a:r>
            <a:r>
              <a:rPr lang="en-US" sz="3500" dirty="0" err="1"/>
              <a:t>და</a:t>
            </a:r>
            <a:r>
              <a:rPr lang="en-US" sz="3500" dirty="0"/>
              <a:t> </a:t>
            </a:r>
            <a:r>
              <a:rPr lang="en-US" sz="3500" dirty="0" err="1"/>
              <a:t>მიმართულების</a:t>
            </a:r>
            <a:r>
              <a:rPr lang="en-US" sz="3500" dirty="0"/>
              <a:t> </a:t>
            </a:r>
            <a:r>
              <a:rPr lang="en-US" sz="3500" dirty="0" err="1"/>
              <a:t>მიმცემი</a:t>
            </a:r>
            <a:r>
              <a:rPr lang="en-US" sz="3500" dirty="0"/>
              <a:t>, </a:t>
            </a:r>
            <a:r>
              <a:rPr lang="en-US" sz="3500" dirty="0" err="1"/>
              <a:t>როცა</a:t>
            </a:r>
            <a:r>
              <a:rPr lang="en-US" sz="3500" dirty="0"/>
              <a:t> </a:t>
            </a:r>
            <a:r>
              <a:rPr lang="en-US" sz="3500" dirty="0" err="1"/>
              <a:t>არ</a:t>
            </a:r>
            <a:r>
              <a:rPr lang="en-US" sz="3500" dirty="0"/>
              <a:t> </a:t>
            </a:r>
            <a:r>
              <a:rPr lang="en-US" sz="3500" dirty="0" err="1"/>
              <a:t>შეუძლია</a:t>
            </a:r>
            <a:r>
              <a:rPr lang="en-US" sz="3500" dirty="0"/>
              <a:t> </a:t>
            </a:r>
            <a:r>
              <a:rPr lang="en-US" sz="3500" dirty="0" err="1"/>
              <a:t>რაღაცის</a:t>
            </a:r>
            <a:r>
              <a:rPr lang="en-US" sz="3500" dirty="0"/>
              <a:t> </a:t>
            </a:r>
            <a:r>
              <a:rPr lang="en-US" sz="3500" dirty="0" err="1"/>
              <a:t>გა</a:t>
            </a:r>
            <a:r>
              <a:rPr lang="ka-GE" sz="3500" dirty="0"/>
              <a:t>კ</a:t>
            </a:r>
            <a:r>
              <a:rPr lang="en-US" sz="3500" dirty="0" err="1"/>
              <a:t>ეთება</a:t>
            </a:r>
            <a:r>
              <a:rPr lang="en-US" sz="3500" dirty="0"/>
              <a:t>.</a:t>
            </a:r>
          </a:p>
          <a:p>
            <a:pPr lvl="0" fontAlgn="base">
              <a:buFont typeface="+mj-lt"/>
              <a:buAutoNum type="arabicPeriod"/>
            </a:pPr>
            <a:r>
              <a:rPr lang="en-US" sz="3500" dirty="0" err="1"/>
              <a:t>თავი</a:t>
            </a:r>
            <a:r>
              <a:rPr lang="en-US" sz="3500" dirty="0"/>
              <a:t> </a:t>
            </a:r>
            <a:r>
              <a:rPr lang="en-US" sz="3500" dirty="0" err="1"/>
              <a:t>ავარიდოთ</a:t>
            </a:r>
            <a:r>
              <a:rPr lang="en-US" sz="3500" dirty="0"/>
              <a:t> </a:t>
            </a:r>
            <a:r>
              <a:rPr lang="en-US" sz="3500" dirty="0" err="1"/>
              <a:t>ბავშვის</a:t>
            </a:r>
            <a:r>
              <a:rPr lang="en-US" sz="3500" dirty="0"/>
              <a:t> </a:t>
            </a:r>
            <a:r>
              <a:rPr lang="en-US" sz="3500" dirty="0" err="1"/>
              <a:t>ნაცვლად</a:t>
            </a:r>
            <a:r>
              <a:rPr lang="en-US" sz="3500" dirty="0"/>
              <a:t> </a:t>
            </a:r>
            <a:r>
              <a:rPr lang="en-US" sz="3500" dirty="0" err="1"/>
              <a:t>მოქმედებას</a:t>
            </a:r>
            <a:r>
              <a:rPr lang="en-US" sz="3500" dirty="0"/>
              <a:t>, </a:t>
            </a:r>
            <a:r>
              <a:rPr lang="en-US" sz="3500" dirty="0" err="1"/>
              <a:t>მაშინ</a:t>
            </a:r>
            <a:r>
              <a:rPr lang="en-US" sz="3500" dirty="0"/>
              <a:t> </a:t>
            </a:r>
            <a:r>
              <a:rPr lang="en-US" sz="3500" dirty="0" err="1"/>
              <a:t>როცა</a:t>
            </a:r>
            <a:r>
              <a:rPr lang="en-US" sz="3500" dirty="0"/>
              <a:t> </a:t>
            </a:r>
            <a:r>
              <a:rPr lang="en-US" sz="3500" dirty="0" err="1"/>
              <a:t>მას</a:t>
            </a:r>
            <a:r>
              <a:rPr lang="en-US" sz="3500" dirty="0"/>
              <a:t> </a:t>
            </a:r>
            <a:r>
              <a:rPr lang="en-US" sz="3500" dirty="0" err="1"/>
              <a:t>ეს</a:t>
            </a:r>
            <a:r>
              <a:rPr lang="en-US" sz="3500" dirty="0"/>
              <a:t> </a:t>
            </a:r>
            <a:r>
              <a:rPr lang="en-US" sz="3500" dirty="0" err="1"/>
              <a:t>შეუძლია</a:t>
            </a:r>
            <a:r>
              <a:rPr lang="en-US" sz="3500" dirty="0"/>
              <a:t> </a:t>
            </a:r>
            <a:r>
              <a:rPr lang="en-US" sz="3500" dirty="0" err="1"/>
              <a:t>დამოუკიდებლად</a:t>
            </a:r>
            <a:r>
              <a:rPr lang="en-US" sz="3500" dirty="0"/>
              <a:t> </a:t>
            </a:r>
            <a:r>
              <a:rPr lang="en-US" sz="3500" dirty="0" err="1"/>
              <a:t>ან</a:t>
            </a:r>
            <a:r>
              <a:rPr lang="en-US" sz="3500" dirty="0"/>
              <a:t> </a:t>
            </a:r>
            <a:r>
              <a:rPr lang="en-US" sz="3500" dirty="0" err="1"/>
              <a:t>ჩვენი</a:t>
            </a:r>
            <a:r>
              <a:rPr lang="en-US" sz="3500" dirty="0"/>
              <a:t> </a:t>
            </a:r>
            <a:r>
              <a:rPr lang="en-US" sz="3500" dirty="0" err="1"/>
              <a:t>მცირე</a:t>
            </a:r>
            <a:r>
              <a:rPr lang="en-US" sz="3500" dirty="0"/>
              <a:t> </a:t>
            </a:r>
            <a:r>
              <a:rPr lang="en-US" sz="3500" dirty="0" err="1"/>
              <a:t>ჩართულობითა</a:t>
            </a:r>
            <a:r>
              <a:rPr lang="en-US" sz="3500" dirty="0"/>
              <a:t> </a:t>
            </a:r>
            <a:r>
              <a:rPr lang="en-US" sz="3500" dirty="0" err="1"/>
              <a:t>და</a:t>
            </a:r>
            <a:r>
              <a:rPr lang="en-US" sz="3500" dirty="0"/>
              <a:t> </a:t>
            </a:r>
            <a:r>
              <a:rPr lang="en-US" sz="3500" dirty="0" err="1"/>
              <a:t>დახმარებით</a:t>
            </a:r>
            <a:r>
              <a:rPr lang="en-US" sz="3500" dirty="0"/>
              <a:t>. </a:t>
            </a:r>
          </a:p>
          <a:p>
            <a:pPr marL="0" indent="0" defTabSz="2121354">
              <a:spcBef>
                <a:spcPts val="2000"/>
              </a:spcBef>
              <a:buNone/>
              <a:defRPr sz="3828"/>
            </a:pP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ზემდეტი სითბო და მზრუნველობა მავნებელია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2145791">
              <a:defRPr sz="7392" spc="-73"/>
            </a:lvl1pPr>
          </a:lstStyle>
          <a:p>
            <a:r>
              <a:rPr lang="ka-GE" sz="5400" dirty="0">
                <a:solidFill>
                  <a:schemeClr val="accent1">
                    <a:lumMod val="75000"/>
                  </a:schemeClr>
                </a:solidFill>
              </a:rPr>
              <a:t>ემოციური უგულვებელყოფა</a:t>
            </a:r>
            <a:endParaRPr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5" name="ერთმანეთისგან უნდა განვასხვავოთ სითბო და მზრუნველობა და ჰიპერმზრუნველობა…"/>
          <p:cNvSpPr txBox="1">
            <a:spLocks noGrp="1"/>
          </p:cNvSpPr>
          <p:nvPr>
            <p:ph type="body" idx="1"/>
          </p:nvPr>
        </p:nvSpPr>
        <p:spPr>
          <a:xfrm>
            <a:off x="1219200" y="3122341"/>
            <a:ext cx="21948577" cy="93744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3200" dirty="0"/>
              <a:t> </a:t>
            </a:r>
            <a:r>
              <a:rPr lang="ka-GE" sz="3200" dirty="0"/>
              <a:t>მშობლები აკმაყოფილებენ ბავშვის ფიზიკურ საჭიროებებს, მაგრამ </a:t>
            </a:r>
            <a:r>
              <a:rPr lang="en-US" sz="3200" dirty="0" err="1"/>
              <a:t>არ</a:t>
            </a:r>
            <a:r>
              <a:rPr lang="en-US" sz="3200" dirty="0"/>
              <a:t> </a:t>
            </a:r>
            <a:r>
              <a:rPr lang="en-US" sz="3200" dirty="0" err="1"/>
              <a:t>ინტერესდებიან</a:t>
            </a:r>
            <a:r>
              <a:rPr lang="en-US" sz="3200" dirty="0"/>
              <a:t> </a:t>
            </a:r>
            <a:r>
              <a:rPr lang="en-US" sz="3200" dirty="0" err="1"/>
              <a:t>მისი</a:t>
            </a:r>
            <a:r>
              <a:rPr lang="en-US" sz="3200" dirty="0"/>
              <a:t> </a:t>
            </a:r>
            <a:r>
              <a:rPr lang="en-US" sz="3200" dirty="0" err="1"/>
              <a:t>განცდებით</a:t>
            </a:r>
            <a:r>
              <a:rPr lang="en-US" sz="3200" dirty="0"/>
              <a:t>, </a:t>
            </a:r>
            <a:r>
              <a:rPr lang="en-US" sz="3200" dirty="0" err="1"/>
              <a:t>ფიქრებით</a:t>
            </a:r>
            <a:r>
              <a:rPr lang="en-US" sz="3200" dirty="0"/>
              <a:t>, </a:t>
            </a:r>
            <a:r>
              <a:rPr lang="en-US" sz="3200" dirty="0" err="1"/>
              <a:t>მოლოდინებით</a:t>
            </a:r>
            <a:r>
              <a:rPr lang="en-US" sz="3200" dirty="0"/>
              <a:t>. </a:t>
            </a:r>
            <a:r>
              <a:rPr lang="en-US" sz="3200" dirty="0" err="1"/>
              <a:t>ბავშვი</a:t>
            </a:r>
            <a:r>
              <a:rPr lang="en-US" sz="3200" dirty="0"/>
              <a:t> </a:t>
            </a:r>
            <a:r>
              <a:rPr lang="en-US" sz="3200" dirty="0" err="1"/>
              <a:t>სურვილის</a:t>
            </a:r>
            <a:r>
              <a:rPr lang="en-US" sz="3200" dirty="0"/>
              <a:t> </a:t>
            </a:r>
            <a:r>
              <a:rPr lang="en-US" sz="3200" dirty="0" err="1"/>
              <a:t>მიუხედავად</a:t>
            </a:r>
            <a:r>
              <a:rPr lang="en-US" sz="3200" dirty="0"/>
              <a:t> </a:t>
            </a:r>
            <a:r>
              <a:rPr lang="en-US" sz="3200" dirty="0" err="1"/>
              <a:t>ვერ</a:t>
            </a:r>
            <a:r>
              <a:rPr lang="en-US" sz="3200" dirty="0"/>
              <a:t> </a:t>
            </a:r>
            <a:r>
              <a:rPr lang="en-US" sz="3200" dirty="0" err="1"/>
              <a:t>ახერხებს</a:t>
            </a:r>
            <a:r>
              <a:rPr lang="en-US" sz="3200" dirty="0"/>
              <a:t> </a:t>
            </a:r>
            <a:r>
              <a:rPr lang="en-US" sz="3200" dirty="0" err="1"/>
              <a:t>მათთან</a:t>
            </a:r>
            <a:r>
              <a:rPr lang="en-US" sz="3200" dirty="0"/>
              <a:t> </a:t>
            </a:r>
            <a:r>
              <a:rPr lang="en-US" sz="3200" dirty="0" err="1"/>
              <a:t>ემოციების</a:t>
            </a:r>
            <a:r>
              <a:rPr lang="en-US" sz="3200" dirty="0"/>
              <a:t> </a:t>
            </a:r>
            <a:r>
              <a:rPr lang="en-US" sz="3200" dirty="0" err="1"/>
              <a:t>გამოხატვას</a:t>
            </a:r>
            <a:r>
              <a:rPr lang="en-US" sz="3200" dirty="0"/>
              <a:t>.</a:t>
            </a:r>
            <a:r>
              <a:rPr lang="ka-GE" sz="3200" dirty="0"/>
              <a:t> ამ დროს ბავშვი</a:t>
            </a:r>
            <a:r>
              <a:rPr lang="en-US" sz="3200" dirty="0"/>
              <a:t> </a:t>
            </a:r>
            <a:r>
              <a:rPr lang="en-US" sz="3200" dirty="0" err="1"/>
              <a:t>ვერ</a:t>
            </a:r>
            <a:r>
              <a:rPr lang="en-US" sz="3200" dirty="0"/>
              <a:t> </a:t>
            </a:r>
            <a:r>
              <a:rPr lang="en-US" sz="3200" dirty="0" err="1"/>
              <a:t>გრძნობს</a:t>
            </a:r>
            <a:r>
              <a:rPr lang="en-US" sz="3200" dirty="0"/>
              <a:t> </a:t>
            </a:r>
            <a:r>
              <a:rPr lang="en-US" sz="3200" dirty="0" err="1"/>
              <a:t>თავს</a:t>
            </a:r>
            <a:r>
              <a:rPr lang="en-US" sz="3200" dirty="0"/>
              <a:t> </a:t>
            </a:r>
            <a:r>
              <a:rPr lang="en-US" sz="3200" dirty="0" err="1"/>
              <a:t>უსაფრთხოდ</a:t>
            </a:r>
            <a:r>
              <a:rPr lang="en-US" sz="3200" dirty="0"/>
              <a:t> </a:t>
            </a:r>
            <a:r>
              <a:rPr lang="en-US" sz="3200" dirty="0" err="1"/>
              <a:t>ვერც</a:t>
            </a:r>
            <a:r>
              <a:rPr lang="en-US" sz="3200" dirty="0"/>
              <a:t> </a:t>
            </a:r>
            <a:r>
              <a:rPr lang="en-US" sz="3200" dirty="0" err="1"/>
              <a:t>ახლობლების</a:t>
            </a:r>
            <a:r>
              <a:rPr lang="en-US" sz="3200" dirty="0"/>
              <a:t>, </a:t>
            </a:r>
            <a:r>
              <a:rPr lang="en-US" sz="3200" dirty="0" err="1"/>
              <a:t>ვერც</a:t>
            </a:r>
            <a:r>
              <a:rPr lang="en-US" sz="3200" dirty="0"/>
              <a:t> </a:t>
            </a:r>
            <a:r>
              <a:rPr lang="en-US" sz="3200" dirty="0" err="1"/>
              <a:t>უცხო</a:t>
            </a:r>
            <a:r>
              <a:rPr lang="en-US" sz="3200" dirty="0"/>
              <a:t> </a:t>
            </a:r>
            <a:r>
              <a:rPr lang="en-US" sz="3200" dirty="0" err="1"/>
              <a:t>ადამიანების</a:t>
            </a:r>
            <a:r>
              <a:rPr lang="en-US" sz="3200" dirty="0"/>
              <a:t> </a:t>
            </a:r>
            <a:r>
              <a:rPr lang="en-US" sz="3200" dirty="0" err="1"/>
              <a:t>გარემოცვაში</a:t>
            </a:r>
            <a:r>
              <a:rPr lang="en-US" sz="3200" dirty="0"/>
              <a:t>. </a:t>
            </a:r>
            <a:r>
              <a:rPr lang="en-US" sz="3200" dirty="0" err="1"/>
              <a:t>უჭირს</a:t>
            </a:r>
            <a:r>
              <a:rPr lang="en-US" sz="3200" dirty="0"/>
              <a:t> </a:t>
            </a:r>
            <a:r>
              <a:rPr lang="en-US" sz="3200" dirty="0" err="1"/>
              <a:t>ურთიერთობების</a:t>
            </a:r>
            <a:r>
              <a:rPr lang="en-US" sz="3200" dirty="0"/>
              <a:t> </a:t>
            </a:r>
            <a:r>
              <a:rPr lang="en-US" sz="3200" dirty="0" err="1"/>
              <a:t>ჩამოყალიბება</a:t>
            </a:r>
            <a:r>
              <a:rPr lang="en-US" sz="3200" dirty="0"/>
              <a:t>, </a:t>
            </a:r>
            <a:r>
              <a:rPr lang="en-US" sz="3200" dirty="0" err="1"/>
              <a:t>თვლის</a:t>
            </a:r>
            <a:r>
              <a:rPr lang="en-US" sz="3200" dirty="0"/>
              <a:t> </a:t>
            </a:r>
            <a:r>
              <a:rPr lang="en-US" sz="3200" dirty="0" err="1"/>
              <a:t>რომ</a:t>
            </a:r>
            <a:r>
              <a:rPr lang="en-US" sz="3200" dirty="0"/>
              <a:t> </a:t>
            </a:r>
            <a:r>
              <a:rPr lang="en-US" sz="3200" dirty="0" err="1"/>
              <a:t>არასაკმარისია</a:t>
            </a:r>
            <a:r>
              <a:rPr lang="en-US" sz="3200" dirty="0"/>
              <a:t>, </a:t>
            </a:r>
            <a:r>
              <a:rPr lang="en-US" sz="3200" dirty="0" err="1"/>
              <a:t>არ</a:t>
            </a:r>
            <a:r>
              <a:rPr lang="en-US" sz="3200" dirty="0"/>
              <a:t> </a:t>
            </a:r>
            <a:r>
              <a:rPr lang="en-US" sz="3200" dirty="0" err="1"/>
              <a:t>არის</a:t>
            </a:r>
            <a:r>
              <a:rPr lang="en-US" sz="3200" dirty="0"/>
              <a:t> </a:t>
            </a:r>
            <a:r>
              <a:rPr lang="en-US" sz="3200" dirty="0" err="1"/>
              <a:t>მნიშვნელოვანი</a:t>
            </a:r>
            <a:r>
              <a:rPr lang="en-US" sz="3200" dirty="0"/>
              <a:t>. </a:t>
            </a:r>
            <a:r>
              <a:rPr lang="en-US" sz="3200" dirty="0" err="1"/>
              <a:t>შესაძლოა</a:t>
            </a:r>
            <a:r>
              <a:rPr lang="ka-GE" sz="3200" dirty="0"/>
              <a:t>, </a:t>
            </a:r>
            <a:r>
              <a:rPr lang="en-US" sz="3200" dirty="0" err="1"/>
              <a:t>არ</a:t>
            </a:r>
            <a:r>
              <a:rPr lang="en-US" sz="3200" dirty="0"/>
              <a:t> </a:t>
            </a:r>
            <a:r>
              <a:rPr lang="en-US" sz="3200" dirty="0" err="1"/>
              <a:t>გამოხატავდეს</a:t>
            </a:r>
            <a:r>
              <a:rPr lang="en-US" sz="3200" dirty="0"/>
              <a:t> </a:t>
            </a:r>
            <a:r>
              <a:rPr lang="en-US" sz="3200" dirty="0" err="1"/>
              <a:t>საკუთარ</a:t>
            </a:r>
            <a:r>
              <a:rPr lang="en-US" sz="3200" dirty="0"/>
              <a:t> </a:t>
            </a:r>
            <a:r>
              <a:rPr lang="en-US" sz="3200" dirty="0" err="1"/>
              <a:t>განცდებს</a:t>
            </a:r>
            <a:r>
              <a:rPr lang="en-US" sz="3200" dirty="0"/>
              <a:t>, </a:t>
            </a:r>
            <a:r>
              <a:rPr lang="en-US" sz="3200" dirty="0" err="1"/>
              <a:t>რაკი</a:t>
            </a:r>
            <a:r>
              <a:rPr lang="en-US" sz="3200" dirty="0"/>
              <a:t> </a:t>
            </a:r>
            <a:r>
              <a:rPr lang="ka-GE" sz="3200" dirty="0"/>
              <a:t>აქვს</a:t>
            </a:r>
            <a:r>
              <a:rPr lang="en-US" sz="3200" dirty="0"/>
              <a:t> </a:t>
            </a:r>
            <a:r>
              <a:rPr lang="en-US" sz="3200" dirty="0" err="1"/>
              <a:t>განცდა</a:t>
            </a:r>
            <a:r>
              <a:rPr lang="en-US" sz="3200" dirty="0"/>
              <a:t>, </a:t>
            </a:r>
            <a:r>
              <a:rPr lang="en-US" sz="3200" dirty="0" err="1"/>
              <a:t>რომ</a:t>
            </a:r>
            <a:r>
              <a:rPr lang="en-US" sz="3200" dirty="0"/>
              <a:t> </a:t>
            </a:r>
            <a:r>
              <a:rPr lang="ka-GE" sz="3200" dirty="0"/>
              <a:t>მოუსმენენ. შესაძლოა,</a:t>
            </a:r>
            <a:r>
              <a:rPr lang="en-US" sz="3200" dirty="0"/>
              <a:t> </a:t>
            </a:r>
            <a:r>
              <a:rPr lang="en-US" sz="3200" dirty="0" err="1"/>
              <a:t>უჭირდეს</a:t>
            </a:r>
            <a:r>
              <a:rPr lang="en-US" sz="3200" dirty="0"/>
              <a:t> </a:t>
            </a:r>
            <a:r>
              <a:rPr lang="en-US" sz="3200" dirty="0" err="1"/>
              <a:t>დახმარების</a:t>
            </a:r>
            <a:r>
              <a:rPr lang="en-US" sz="3200" dirty="0"/>
              <a:t> </a:t>
            </a:r>
            <a:r>
              <a:rPr lang="en-US" sz="3200" dirty="0" err="1"/>
              <a:t>თხოვნა</a:t>
            </a:r>
            <a:r>
              <a:rPr lang="en-US" sz="3200" dirty="0"/>
              <a:t>, </a:t>
            </a:r>
            <a:r>
              <a:rPr lang="en-US" sz="3200" dirty="0" err="1"/>
              <a:t>მაშინაც</a:t>
            </a:r>
            <a:r>
              <a:rPr lang="en-US" sz="3200" dirty="0"/>
              <a:t> </a:t>
            </a:r>
            <a:r>
              <a:rPr lang="en-US" sz="3200" dirty="0" err="1"/>
              <a:t>როცა</a:t>
            </a:r>
            <a:r>
              <a:rPr lang="en-US" sz="3200" dirty="0"/>
              <a:t> </a:t>
            </a:r>
            <a:r>
              <a:rPr lang="en-US" sz="3200" dirty="0" err="1"/>
              <a:t>ეს</a:t>
            </a:r>
            <a:r>
              <a:rPr lang="en-US" sz="3200" dirty="0"/>
              <a:t> </a:t>
            </a:r>
            <a:r>
              <a:rPr lang="en-US" sz="3200" dirty="0" err="1"/>
              <a:t>ძალიან</a:t>
            </a:r>
            <a:r>
              <a:rPr lang="en-US" sz="3200" dirty="0"/>
              <a:t> </a:t>
            </a:r>
            <a:r>
              <a:rPr lang="en-US" sz="3200" dirty="0" err="1"/>
              <a:t>სჭირდება</a:t>
            </a:r>
            <a:r>
              <a:rPr lang="en-US" sz="3200" dirty="0"/>
              <a:t>.  </a:t>
            </a:r>
            <a:endParaRPr lang="ka-GE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ka-GE" sz="3200" dirty="0">
                <a:solidFill>
                  <a:schemeClr val="accent1">
                    <a:lumMod val="75000"/>
                  </a:schemeClr>
                </a:solidFill>
              </a:rPr>
              <a:t>რ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ოგორ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ავირიდოთ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თავიდან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ემოციური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უგულვებელყოფა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</a:rPr>
              <a:t>გვახსოვდეს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რომ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განსაკუთრებით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ადრეული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ბავშვობის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ასაკში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ყველაზე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მნიშვნელოვანი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ბავშვისთვის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მშობელთან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ემოციური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მიჯაჭვულობაა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ემოციური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მიჯაჭვულობა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ეხმარება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ბავშვს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ემოციების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რეგულაციაში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პირველ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ეტაპზე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მშობელი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ამშვიდებს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ბავშვს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სთავაზობს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მას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უსაფრთხოების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განცდას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რის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შემდეგაც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სწავლობს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ბავშვი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თვითდამშვიდებას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lvl="0" fontAlgn="base"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</a:rPr>
              <a:t>ბავშვის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ემოციური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მდგომარეობა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ყოველთვის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უნდა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იყოს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პრიორიტეტული</a:t>
            </a:r>
            <a:endParaRPr lang="en-US" sz="3200" dirty="0">
              <a:solidFill>
                <a:schemeClr val="tx1"/>
              </a:solidFill>
            </a:endParaRPr>
          </a:p>
          <a:p>
            <a:pPr lvl="0" fontAlgn="base"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</a:rPr>
              <a:t>მაშინაც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როცა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შესაძლოა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ბავშვთან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ცოტა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დროს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ვატარებდეთ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აუცილებელია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მისი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მოსმენა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მისთვის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საშუალების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მიცემა</a:t>
            </a:r>
            <a:r>
              <a:rPr lang="ka-GE" sz="3200" dirty="0">
                <a:solidFill>
                  <a:schemeClr val="tx1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გამოხატოს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საკუთარი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აზრები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განცდები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გაუზიაროს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მშობელს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საკუთარი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წარმატებები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lvl="0" fontAlgn="base"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</a:rPr>
              <a:t>ბავშვს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უნდა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ჰქონდეს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განცდა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რომ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ყოველთვის</a:t>
            </a:r>
            <a:r>
              <a:rPr lang="ka-GE" sz="3200" dirty="0">
                <a:solidFill>
                  <a:schemeClr val="tx1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როცა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სჭირდება</a:t>
            </a:r>
            <a:r>
              <a:rPr lang="ka-GE" sz="3200" dirty="0">
                <a:solidFill>
                  <a:schemeClr val="tx1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მშობელი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იქნება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მისთვის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ემო</a:t>
            </a:r>
            <a:r>
              <a:rPr lang="ka-GE" sz="3200" dirty="0">
                <a:solidFill>
                  <a:schemeClr val="tx1"/>
                </a:solidFill>
              </a:rPr>
              <a:t>ც</a:t>
            </a:r>
            <a:r>
              <a:rPr lang="en-US" sz="3200" dirty="0" err="1">
                <a:solidFill>
                  <a:schemeClr val="tx1"/>
                </a:solidFill>
              </a:rPr>
              <a:t>იურად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ხელმისაწვდომი</a:t>
            </a:r>
            <a:r>
              <a:rPr lang="ka-GE" sz="3200" dirty="0">
                <a:solidFill>
                  <a:schemeClr val="tx1"/>
                </a:solidFill>
              </a:rPr>
              <a:t>,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რაც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მასთან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კომუნიკაციის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პროცესით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ხდება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  <a:defRPr sz="3700"/>
            </a:pPr>
            <a:endParaRPr sz="32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პოზიტიური მშობლობა - კომუნიკაცია მშობელსა და შვილს შორის"/>
          <p:cNvSpPr txBox="1">
            <a:spLocks noGrp="1"/>
          </p:cNvSpPr>
          <p:nvPr>
            <p:ph type="title"/>
          </p:nvPr>
        </p:nvSpPr>
        <p:spPr>
          <a:xfrm>
            <a:off x="2088995" y="819305"/>
            <a:ext cx="21945600" cy="1121007"/>
          </a:xfrm>
          <a:prstGeom prst="rect">
            <a:avLst/>
          </a:prstGeom>
        </p:spPr>
        <p:txBody>
          <a:bodyPr/>
          <a:lstStyle>
            <a:lvl1pPr algn="just" defTabSz="457200">
              <a:lnSpc>
                <a:spcPct val="115000"/>
              </a:lnSpc>
              <a:spcBef>
                <a:spcPts val="1000"/>
              </a:spcBef>
              <a:defRPr sz="4650" spc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lvl1pPr>
          </a:lstStyle>
          <a:p>
            <a:pPr algn="ctr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პოზიტიური</a:t>
            </a:r>
            <a:r>
              <a:rPr b="1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b="1" dirty="0" err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მშობლობა</a:t>
            </a:r>
            <a:r>
              <a:rPr b="1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- </a:t>
            </a:r>
            <a:r>
              <a:rPr b="1" dirty="0" err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კომუნიკაცია</a:t>
            </a:r>
            <a:r>
              <a:rPr b="1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b="1" dirty="0" err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მშობელსა</a:t>
            </a:r>
            <a:r>
              <a:rPr b="1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b="1" dirty="0" err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b="1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b="1" dirty="0" err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შვილს</a:t>
            </a:r>
            <a:r>
              <a:rPr b="1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b="1" dirty="0" err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შორის</a:t>
            </a:r>
            <a:endParaRPr b="1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  <p:sp>
        <p:nvSpPr>
          <p:cNvPr id="203" name="პოზიტიური მშობლობა დგას ისეთ ღირებულებებზე, როგორიცაა - ყველა ბავშვს აქვს უშრეტი პოტენციალი, მას უბრალოდ სჭირდება სწორი გაძღოლა და მხარდაჭერა.…"/>
          <p:cNvSpPr txBox="1">
            <a:spLocks noGrp="1"/>
          </p:cNvSpPr>
          <p:nvPr>
            <p:ph type="body" idx="1"/>
          </p:nvPr>
        </p:nvSpPr>
        <p:spPr>
          <a:xfrm>
            <a:off x="1219200" y="2832410"/>
            <a:ext cx="21948577" cy="9664390"/>
          </a:xfrm>
          <a:prstGeom prst="rect">
            <a:avLst/>
          </a:prstGeom>
        </p:spPr>
        <p:txBody>
          <a:bodyPr/>
          <a:lstStyle/>
          <a:p>
            <a:pPr marL="0" indent="0" algn="just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/>
              <a:t>პოზიტიური</a:t>
            </a:r>
            <a:r>
              <a:rPr dirty="0"/>
              <a:t> </a:t>
            </a:r>
            <a:r>
              <a:rPr dirty="0" err="1"/>
              <a:t>მშობლობა</a:t>
            </a:r>
            <a:r>
              <a:rPr dirty="0"/>
              <a:t> </a:t>
            </a:r>
            <a:r>
              <a:rPr dirty="0" err="1"/>
              <a:t>დგას</a:t>
            </a:r>
            <a:r>
              <a:rPr dirty="0"/>
              <a:t> </a:t>
            </a:r>
            <a:r>
              <a:rPr lang="ka-GE" dirty="0"/>
              <a:t>შემდეგ</a:t>
            </a:r>
            <a:r>
              <a:rPr dirty="0"/>
              <a:t> </a:t>
            </a:r>
            <a:r>
              <a:rPr dirty="0" err="1"/>
              <a:t>ღირებულებ</a:t>
            </a:r>
            <a:r>
              <a:rPr lang="ka-GE" dirty="0"/>
              <a:t>აზე: </a:t>
            </a:r>
          </a:p>
          <a:p>
            <a:pPr marL="0" indent="0" algn="ctr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b="1" dirty="0"/>
              <a:t> </a:t>
            </a:r>
            <a:r>
              <a:rPr b="1" dirty="0" err="1">
                <a:solidFill>
                  <a:srgbClr val="002060"/>
                </a:solidFill>
              </a:rPr>
              <a:t>ყველა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ბავშვს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აქვს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უშრეტი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პოტენციალი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მას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უბრალოდ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სჭირდება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სწორი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გაძღოლა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მხარდაჭერა</a:t>
            </a:r>
            <a:r>
              <a:rPr b="1" dirty="0">
                <a:solidFill>
                  <a:srgbClr val="002060"/>
                </a:solidFill>
              </a:rPr>
              <a:t>.</a:t>
            </a:r>
          </a:p>
          <a:p>
            <a:pPr marL="0" indent="0" algn="just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b="1" dirty="0"/>
              <a:t> </a:t>
            </a:r>
          </a:p>
          <a:p>
            <a:pPr marL="0" indent="0" algn="just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/>
              <a:t>პოზიტიური</a:t>
            </a:r>
            <a:r>
              <a:rPr dirty="0"/>
              <a:t> </a:t>
            </a:r>
            <a:r>
              <a:rPr dirty="0" err="1"/>
              <a:t>მშობლობა</a:t>
            </a:r>
            <a:r>
              <a:rPr dirty="0"/>
              <a:t>  </a:t>
            </a:r>
            <a:r>
              <a:rPr dirty="0" err="1"/>
              <a:t>გულისხმობს</a:t>
            </a:r>
            <a:r>
              <a:rPr dirty="0"/>
              <a:t> </a:t>
            </a:r>
            <a:endParaRPr lang="en-US" dirty="0"/>
          </a:p>
          <a:p>
            <a:pPr marL="0" indent="0" algn="ctr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b="1" dirty="0" err="1">
                <a:solidFill>
                  <a:srgbClr val="002060"/>
                </a:solidFill>
              </a:rPr>
              <a:t>ბავშვის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აღზრდას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დისციპლინითა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მორალური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ღირებულებების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გაზიარებით</a:t>
            </a:r>
            <a:r>
              <a:rPr lang="en-US" b="1" dirty="0">
                <a:solidFill>
                  <a:srgbClr val="002060"/>
                </a:solidFill>
              </a:rPr>
              <a:t>,</a:t>
            </a:r>
            <a:r>
              <a:rPr lang="ka-GE"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სადაც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ბავშვის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სურვილები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ემოციები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გაზიარებული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მიღებულია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ქცევა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კი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რეგულირდება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წესებითა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ჩარჩოს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შემუშავებით</a:t>
            </a:r>
            <a:r>
              <a:rPr b="1" dirty="0">
                <a:solidFill>
                  <a:srgbClr val="002060"/>
                </a:solidFill>
              </a:rPr>
              <a:t>. </a:t>
            </a:r>
          </a:p>
          <a:p>
            <a:pPr marL="0" indent="0" algn="just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endParaRPr dirty="0"/>
          </a:p>
          <a:p>
            <a:pPr marL="0" indent="0" algn="just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/>
              <a:t>პოზიტიური</a:t>
            </a:r>
            <a:r>
              <a:rPr dirty="0"/>
              <a:t> </a:t>
            </a:r>
            <a:r>
              <a:rPr dirty="0" err="1"/>
              <a:t>აღზრდის</a:t>
            </a:r>
            <a:r>
              <a:rPr dirty="0"/>
              <a:t> </a:t>
            </a:r>
            <a:r>
              <a:rPr dirty="0" err="1"/>
              <a:t>სტილი</a:t>
            </a:r>
            <a:r>
              <a:rPr dirty="0"/>
              <a:t> </a:t>
            </a:r>
            <a:r>
              <a:rPr dirty="0" err="1"/>
              <a:t>ერთი</a:t>
            </a:r>
            <a:r>
              <a:rPr dirty="0"/>
              <a:t> </a:t>
            </a:r>
            <a:r>
              <a:rPr dirty="0" err="1"/>
              <a:t>შეხედვით</a:t>
            </a:r>
            <a:r>
              <a:rPr dirty="0"/>
              <a:t> </a:t>
            </a:r>
            <a:r>
              <a:rPr dirty="0" err="1"/>
              <a:t>ძალიან</a:t>
            </a:r>
            <a:r>
              <a:rPr dirty="0"/>
              <a:t> </a:t>
            </a:r>
            <a:r>
              <a:rPr dirty="0" err="1"/>
              <a:t>მარტივ</a:t>
            </a:r>
            <a:r>
              <a:rPr dirty="0"/>
              <a:t> </a:t>
            </a:r>
            <a:r>
              <a:rPr dirty="0" err="1"/>
              <a:t>პრინციპს</a:t>
            </a:r>
            <a:r>
              <a:rPr dirty="0"/>
              <a:t> </a:t>
            </a:r>
            <a:r>
              <a:rPr dirty="0" err="1"/>
              <a:t>ეფუძნება</a:t>
            </a:r>
            <a:r>
              <a:rPr dirty="0"/>
              <a:t>, </a:t>
            </a:r>
            <a:r>
              <a:rPr dirty="0" err="1"/>
              <a:t>რომ</a:t>
            </a:r>
            <a:r>
              <a:rPr dirty="0"/>
              <a:t> </a:t>
            </a:r>
            <a:endParaRPr lang="en-US" dirty="0"/>
          </a:p>
          <a:p>
            <a:pPr marL="0" indent="0" algn="ctr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b="1" dirty="0" err="1">
                <a:solidFill>
                  <a:srgbClr val="002060"/>
                </a:solidFill>
              </a:rPr>
              <a:t>ოჯახური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გარემო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უნდა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იყოს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უსაფრთხო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თბილი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მზრუნველი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მხარდამჭერი</a:t>
            </a:r>
            <a:r>
              <a:rPr b="1" dirty="0">
                <a:solidFill>
                  <a:srgbClr val="002060"/>
                </a:solidFill>
              </a:rPr>
              <a:t>. </a:t>
            </a:r>
            <a:r>
              <a:rPr b="1" dirty="0" err="1">
                <a:solidFill>
                  <a:srgbClr val="002060"/>
                </a:solidFill>
              </a:rPr>
              <a:t>მშობელსა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შვილს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შორის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ურთიერთობა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უნდა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ემყარებოდეს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ნდობასა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ურთიერთპატივისცემას</a:t>
            </a:r>
            <a:r>
              <a:rPr b="1" dirty="0">
                <a:solidFill>
                  <a:srgbClr val="002060"/>
                </a:solidFill>
              </a:rPr>
              <a:t>.  </a:t>
            </a:r>
          </a:p>
          <a:p>
            <a:pPr marL="0" indent="0" algn="just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endParaRPr dirty="0"/>
          </a:p>
          <a:p>
            <a:pPr marL="0" indent="0" algn="just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/>
              <a:t>პოზიტიური</a:t>
            </a:r>
            <a:r>
              <a:rPr dirty="0"/>
              <a:t> </a:t>
            </a:r>
            <a:r>
              <a:rPr dirty="0" err="1"/>
              <a:t>აღზრდის</a:t>
            </a:r>
            <a:r>
              <a:rPr dirty="0"/>
              <a:t> </a:t>
            </a:r>
            <a:r>
              <a:rPr dirty="0" err="1"/>
              <a:t>ძირითადი</a:t>
            </a:r>
            <a:r>
              <a:rPr dirty="0"/>
              <a:t> </a:t>
            </a:r>
            <a:r>
              <a:rPr dirty="0" err="1"/>
              <a:t>მიზანი</a:t>
            </a:r>
            <a:r>
              <a:rPr dirty="0"/>
              <a:t> </a:t>
            </a:r>
            <a:r>
              <a:rPr dirty="0" err="1"/>
              <a:t>არის</a:t>
            </a:r>
            <a:r>
              <a:rPr dirty="0"/>
              <a:t> </a:t>
            </a:r>
            <a:endParaRPr lang="en-US" dirty="0"/>
          </a:p>
          <a:p>
            <a:pPr marL="0" indent="0" algn="ctr" defTabSz="397763">
              <a:lnSpc>
                <a:spcPct val="115000"/>
              </a:lnSpc>
              <a:spcBef>
                <a:spcPts val="800"/>
              </a:spcBef>
              <a:buSzTx/>
              <a:buNone/>
              <a:defRPr sz="3001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b="1" dirty="0" err="1">
                <a:solidFill>
                  <a:srgbClr val="002060"/>
                </a:solidFill>
              </a:rPr>
              <a:t>ბავშვის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დამოუკიდებელ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პიროვნებად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ჩამოყალიბება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რომელიც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პატივს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სცემს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საკუთარ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თავს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აცნობიერებს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საკუთარ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ძლიერ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სუსტ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მხარეებს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და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იცის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რომ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შეუძლია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გაუმკლავდეს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სირთულეებს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რომლებიც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მრავლად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შეხვდება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ცხოვრებაში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როგორია პოზიტიური მშობელი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just" defTabSz="457200">
              <a:lnSpc>
                <a:spcPct val="115000"/>
              </a:lnSpc>
              <a:spcBef>
                <a:spcPts val="1000"/>
              </a:spcBef>
              <a:defRPr sz="5150" spc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როგორია პოზიტიური მშობელი?</a:t>
            </a:r>
          </a:p>
        </p:txBody>
      </p:sp>
      <p:sp>
        <p:nvSpPr>
          <p:cNvPr id="206" name="პოზიტიური მშობელი არის გიდი, მასწავლებელი რომელიც ეხმარება შვილს თვითკონტროლში, საკუთარი თავის ამოცნობაში და არსებულ პრობლემებთან გამკლავებაში.…"/>
          <p:cNvSpPr txBox="1">
            <a:spLocks noGrp="1"/>
          </p:cNvSpPr>
          <p:nvPr>
            <p:ph type="body" idx="1"/>
          </p:nvPr>
        </p:nvSpPr>
        <p:spPr>
          <a:xfrm>
            <a:off x="1219199" y="2670813"/>
            <a:ext cx="21948578" cy="9825987"/>
          </a:xfrm>
          <a:prstGeom prst="rect">
            <a:avLst/>
          </a:prstGeom>
        </p:spPr>
        <p:txBody>
          <a:bodyPr/>
          <a:lstStyle/>
          <a:p>
            <a:pPr marL="366135" indent="-366135" algn="just" defTabSz="457200">
              <a:lnSpc>
                <a:spcPct val="115000"/>
              </a:lnSpc>
              <a:spcBef>
                <a:spcPts val="1000"/>
              </a:spcBef>
              <a:defRPr sz="29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პოზიტიური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მშობელი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არის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გიდი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მასწავლებელი</a:t>
            </a:r>
            <a:r>
              <a:rPr lang="en-US" dirty="0"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რომელიც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ეხმარება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შვილს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თვითკონტროლში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საკუთარი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თავის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ამოცნობა</a:t>
            </a:r>
            <a:r>
              <a:rPr lang="ka-GE" dirty="0">
                <a:latin typeface="Sylfaen"/>
                <a:ea typeface="Sylfaen"/>
                <a:cs typeface="Sylfaen"/>
                <a:sym typeface="Sylfaen"/>
              </a:rPr>
              <a:t>სა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არსებულ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პრობლემებთან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გამკლავებაში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366135" indent="-366135" algn="just" defTabSz="457200">
              <a:lnSpc>
                <a:spcPct val="115000"/>
              </a:lnSpc>
              <a:spcBef>
                <a:spcPts val="1000"/>
              </a:spcBef>
              <a:defRPr sz="29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პოზიტიური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მშობელი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პირველ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რიგში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მართავს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საკუთარ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ემოციებს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ინარჩუნებს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სიმშვიდეს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ყველაზე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რთულ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სიტუაციებშიც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კი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66135" indent="-366135" algn="just" defTabSz="457200">
              <a:lnSpc>
                <a:spcPct val="115000"/>
              </a:lnSpc>
              <a:spcBef>
                <a:spcPts val="1000"/>
              </a:spcBef>
              <a:defRPr sz="29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ძალადობისა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დასჯის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ნაცვლად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იყენებს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თანამშრომლობასა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თანაგრძნობას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ბავშვის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პროცესში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366135" indent="-366135" algn="just" defTabSz="457200">
              <a:lnSpc>
                <a:spcPct val="115000"/>
              </a:lnSpc>
              <a:spcBef>
                <a:spcPts val="1000"/>
              </a:spcBef>
              <a:defRPr sz="29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ხშირად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მშობლებს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ეშინიათ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მისცენ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შვილს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მეტი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უფლებები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არჩევანის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თავისუფლება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მეტი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დამოუკიდებლობა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რადგან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ჰგონიათ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რომ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ასე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დაკარგავენ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მათზე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კონტროლს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გაუჭირდებათ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მათი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ქცევის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მართვა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პოზიტიური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მშობელი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ამისგან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განსხვავებით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საშუალებას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აძლევს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შვილს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თქვას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„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არა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“</a:t>
            </a:r>
          </a:p>
          <a:p>
            <a:pPr marL="366135" indent="-366135" algn="just" defTabSz="457200">
              <a:lnSpc>
                <a:spcPct val="115000"/>
              </a:lnSpc>
              <a:spcBef>
                <a:spcPts val="1000"/>
              </a:spcBef>
              <a:defRPr sz="29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საშუალებას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აძლევს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ბავშვს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ღიად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გამოხატოს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თავისი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შეხედულებები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ემოციები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თუ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სურვილები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366135" indent="-366135" algn="just" defTabSz="457200">
              <a:lnSpc>
                <a:spcPct val="115000"/>
              </a:lnSpc>
              <a:spcBef>
                <a:spcPts val="1000"/>
              </a:spcBef>
              <a:defRPr sz="29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იგი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ქმნის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გარემოს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რომელშიც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ბავშვი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/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მოზარდი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უსაფრთხოდ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გრძნობს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მან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იცის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რომ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აქვს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უფლებები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არჩევანის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თავისუფლება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66135" indent="-366135" algn="just" defTabSz="457200">
              <a:lnSpc>
                <a:spcPct val="115000"/>
              </a:lnSpc>
              <a:spcBef>
                <a:spcPts val="1000"/>
              </a:spcBef>
              <a:defRPr sz="29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პოზიტიური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მშობლობა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თქმა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უნდა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არ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ნიშნავს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რომ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ბავშვს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ყველაფრის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უფლება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აქვს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ისე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იქცევა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როგორც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თავად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სურს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თუმცა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სრული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აკრძალვა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მოთხოვნების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კორექტირება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ერთმანეთისგან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მნიშვნელოვნად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განსხვავდება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66135" indent="-366135" algn="just" defTabSz="457200">
              <a:lnSpc>
                <a:spcPct val="115000"/>
              </a:lnSpc>
              <a:spcBef>
                <a:spcPts val="1000"/>
              </a:spcBef>
              <a:defRPr sz="29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პოზიტიურ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მშობელს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საკუთარ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შეხედულებებთან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თანხვედრაში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მოჰყავს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შვილის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სურვილები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რაც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გარდა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იმისა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რომ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ბავშვს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/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მოზარდს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სამართლიანობის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განცდას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უჩენს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თანამშრომლობასაც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ასწავლის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მას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როგორ იქცევა პოზიტიური მშობელი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just" defTabSz="457200">
              <a:lnSpc>
                <a:spcPts val="9400"/>
              </a:lnSpc>
              <a:spcBef>
                <a:spcPts val="800"/>
              </a:spcBef>
              <a:defRPr sz="6350" spc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როგორ </a:t>
            </a:r>
            <a:r>
              <a:rPr dirty="0" err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იქცევა</a:t>
            </a:r>
            <a:r>
              <a:rPr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პოზიტიური</a:t>
            </a:r>
            <a:r>
              <a:rPr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მშობელი</a:t>
            </a:r>
            <a:r>
              <a:rPr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? </a:t>
            </a:r>
          </a:p>
        </p:txBody>
      </p:sp>
      <p:sp>
        <p:nvSpPr>
          <p:cNvPr id="209" name="პოზიტიური მშობლობა იწყება შვილთან დადებითი ურთიერთობების ჩამოყალიბებით. მოუსმინეთ რას ამბობს იგი, ეცადეთ გაიგოთ მისი განცდები. პოზიტიური მშობელი პატივს სცემს მის შეხედულებებსა და სურვილებს.…"/>
          <p:cNvSpPr txBox="1">
            <a:spLocks noGrp="1"/>
          </p:cNvSpPr>
          <p:nvPr>
            <p:ph type="body" idx="1"/>
          </p:nvPr>
        </p:nvSpPr>
        <p:spPr>
          <a:xfrm>
            <a:off x="1531433" y="3313925"/>
            <a:ext cx="20949426" cy="9627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0" indent="-457200" algn="just" defTabSz="457200">
              <a:lnSpc>
                <a:spcPts val="5600"/>
              </a:lnSpc>
              <a:spcBef>
                <a:spcPts val="800"/>
              </a:spcBef>
              <a:buSzPct val="100000"/>
              <a:buFont typeface="Wingdings" panose="05000000000000000000" pitchFamily="2" charset="2"/>
              <a:buChar char="ü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/>
              <a:t>პოზიტიური</a:t>
            </a:r>
            <a:r>
              <a:rPr dirty="0"/>
              <a:t> </a:t>
            </a:r>
            <a:r>
              <a:rPr dirty="0" err="1"/>
              <a:t>მშობლობა</a:t>
            </a:r>
            <a:r>
              <a:rPr dirty="0"/>
              <a:t> </a:t>
            </a:r>
            <a:r>
              <a:rPr dirty="0" err="1"/>
              <a:t>იწყება</a:t>
            </a:r>
            <a:r>
              <a:rPr dirty="0"/>
              <a:t> </a:t>
            </a:r>
            <a:r>
              <a:rPr dirty="0" err="1"/>
              <a:t>შვილთან</a:t>
            </a:r>
            <a:r>
              <a:rPr dirty="0"/>
              <a:t> </a:t>
            </a:r>
            <a:r>
              <a:rPr dirty="0" err="1"/>
              <a:t>დადებითი</a:t>
            </a:r>
            <a:r>
              <a:rPr dirty="0"/>
              <a:t> </a:t>
            </a:r>
            <a:r>
              <a:rPr dirty="0" err="1"/>
              <a:t>ურთიერთობების</a:t>
            </a:r>
            <a:r>
              <a:rPr dirty="0"/>
              <a:t> </a:t>
            </a:r>
            <a:r>
              <a:rPr dirty="0" err="1"/>
              <a:t>ჩამოყალიბებით</a:t>
            </a:r>
            <a:r>
              <a:rPr dirty="0"/>
              <a:t>. </a:t>
            </a:r>
            <a:endParaRPr lang="en-US" dirty="0"/>
          </a:p>
          <a:p>
            <a:pPr marL="685800" indent="-457200" algn="just" defTabSz="457200">
              <a:lnSpc>
                <a:spcPts val="5600"/>
              </a:lnSpc>
              <a:spcBef>
                <a:spcPts val="800"/>
              </a:spcBef>
              <a:buSzPct val="100000"/>
              <a:buFont typeface="Wingdings" panose="05000000000000000000" pitchFamily="2" charset="2"/>
              <a:buChar char="ü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/>
              <a:t>მოუსმინეთ</a:t>
            </a:r>
            <a:r>
              <a:rPr dirty="0"/>
              <a:t> </a:t>
            </a:r>
            <a:r>
              <a:rPr dirty="0" err="1"/>
              <a:t>რას</a:t>
            </a:r>
            <a:r>
              <a:rPr dirty="0"/>
              <a:t> </a:t>
            </a:r>
            <a:r>
              <a:rPr dirty="0" err="1"/>
              <a:t>ამბობს</a:t>
            </a:r>
            <a:r>
              <a:rPr dirty="0"/>
              <a:t> </a:t>
            </a:r>
            <a:r>
              <a:rPr dirty="0" err="1"/>
              <a:t>იგი</a:t>
            </a:r>
            <a:r>
              <a:rPr dirty="0"/>
              <a:t>, </a:t>
            </a:r>
            <a:r>
              <a:rPr dirty="0" err="1"/>
              <a:t>ეცადეთ</a:t>
            </a:r>
            <a:r>
              <a:rPr dirty="0"/>
              <a:t> </a:t>
            </a:r>
            <a:r>
              <a:rPr dirty="0" err="1"/>
              <a:t>გაიგოთ</a:t>
            </a:r>
            <a:r>
              <a:rPr dirty="0"/>
              <a:t> </a:t>
            </a:r>
            <a:r>
              <a:rPr dirty="0" err="1"/>
              <a:t>მისი</a:t>
            </a:r>
            <a:r>
              <a:rPr dirty="0"/>
              <a:t> </a:t>
            </a:r>
            <a:r>
              <a:rPr dirty="0" err="1"/>
              <a:t>განცდები</a:t>
            </a:r>
            <a:r>
              <a:rPr dirty="0"/>
              <a:t>. </a:t>
            </a:r>
            <a:r>
              <a:rPr dirty="0" err="1"/>
              <a:t>პოზიტიური</a:t>
            </a:r>
            <a:r>
              <a:rPr dirty="0"/>
              <a:t> </a:t>
            </a:r>
            <a:r>
              <a:rPr dirty="0" err="1"/>
              <a:t>მშობელი</a:t>
            </a:r>
            <a:r>
              <a:rPr dirty="0"/>
              <a:t> </a:t>
            </a:r>
            <a:r>
              <a:rPr dirty="0" err="1"/>
              <a:t>პატივს</a:t>
            </a:r>
            <a:r>
              <a:rPr dirty="0"/>
              <a:t> </a:t>
            </a:r>
            <a:r>
              <a:rPr dirty="0" err="1"/>
              <a:t>სცემს</a:t>
            </a:r>
            <a:r>
              <a:rPr dirty="0"/>
              <a:t> </a:t>
            </a:r>
            <a:r>
              <a:rPr dirty="0" err="1"/>
              <a:t>მის</a:t>
            </a:r>
            <a:r>
              <a:rPr dirty="0"/>
              <a:t> </a:t>
            </a:r>
            <a:r>
              <a:rPr dirty="0" err="1"/>
              <a:t>შეხედულებებსა</a:t>
            </a:r>
            <a:r>
              <a:rPr dirty="0"/>
              <a:t> </a:t>
            </a:r>
            <a:r>
              <a:rPr dirty="0" err="1"/>
              <a:t>და</a:t>
            </a:r>
            <a:r>
              <a:rPr dirty="0"/>
              <a:t> </a:t>
            </a:r>
            <a:r>
              <a:rPr dirty="0" err="1"/>
              <a:t>სურვილებს</a:t>
            </a:r>
            <a:r>
              <a:rPr dirty="0"/>
              <a:t>.</a:t>
            </a:r>
            <a:r>
              <a:rPr lang="en-US" dirty="0"/>
              <a:t> </a:t>
            </a:r>
            <a:endParaRPr lang="ka-GE" dirty="0"/>
          </a:p>
          <a:p>
            <a:pPr marL="685800" indent="-457200" algn="just" defTabSz="457200">
              <a:lnSpc>
                <a:spcPts val="5600"/>
              </a:lnSpc>
              <a:spcBef>
                <a:spcPts val="800"/>
              </a:spcBef>
              <a:buSzPct val="100000"/>
              <a:buFont typeface="Wingdings" panose="05000000000000000000" pitchFamily="2" charset="2"/>
              <a:buChar char="ü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lang="ka-GE" dirty="0"/>
              <a:t>მნიშვნელოვანია, რა ფორმით ეუბნებით ბავშვს რა გსურთ მისგან. ბავშვები გააკეთებენ ყველაფერს რასაც მათ ვთხოვთ თუ მოვახერხებთ სწორი ფორმის გამონახვას. </a:t>
            </a:r>
          </a:p>
          <a:p>
            <a:pPr marL="685800" indent="-457200" algn="just" defTabSz="457200">
              <a:lnSpc>
                <a:spcPts val="5600"/>
              </a:lnSpc>
              <a:spcBef>
                <a:spcPts val="800"/>
              </a:spcBef>
              <a:buSzPct val="100000"/>
              <a:buFont typeface="Wingdings" panose="05000000000000000000" pitchFamily="2" charset="2"/>
              <a:buChar char="ü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/>
              <a:t>ოჯახური</a:t>
            </a:r>
            <a:r>
              <a:rPr dirty="0"/>
              <a:t> </a:t>
            </a:r>
            <a:r>
              <a:rPr dirty="0" err="1"/>
              <a:t>გარემო</a:t>
            </a:r>
            <a:r>
              <a:rPr dirty="0"/>
              <a:t> </a:t>
            </a:r>
            <a:r>
              <a:rPr dirty="0" err="1"/>
              <a:t>უნდა</a:t>
            </a:r>
            <a:r>
              <a:rPr dirty="0"/>
              <a:t> </a:t>
            </a:r>
            <a:r>
              <a:rPr dirty="0" err="1"/>
              <a:t>ეფუძნებოდეს</a:t>
            </a:r>
            <a:r>
              <a:rPr dirty="0"/>
              <a:t> </a:t>
            </a:r>
            <a:r>
              <a:rPr dirty="0" err="1"/>
              <a:t>თბილ</a:t>
            </a:r>
            <a:r>
              <a:rPr dirty="0"/>
              <a:t>, </a:t>
            </a:r>
            <a:r>
              <a:rPr dirty="0" err="1"/>
              <a:t>უშუალო</a:t>
            </a:r>
            <a:r>
              <a:rPr dirty="0"/>
              <a:t> </a:t>
            </a:r>
            <a:r>
              <a:rPr dirty="0" err="1"/>
              <a:t>დამოკიდებულებას</a:t>
            </a:r>
            <a:r>
              <a:rPr dirty="0"/>
              <a:t>, </a:t>
            </a:r>
            <a:r>
              <a:rPr dirty="0" err="1"/>
              <a:t>სადაც</a:t>
            </a:r>
            <a:r>
              <a:rPr dirty="0"/>
              <a:t> </a:t>
            </a:r>
            <a:r>
              <a:rPr dirty="0" err="1"/>
              <a:t>უპირობოდ</a:t>
            </a:r>
            <a:r>
              <a:rPr dirty="0"/>
              <a:t> </a:t>
            </a:r>
            <a:r>
              <a:rPr dirty="0" err="1"/>
              <a:t>გიყვართ</a:t>
            </a:r>
            <a:r>
              <a:rPr dirty="0"/>
              <a:t> </a:t>
            </a:r>
            <a:r>
              <a:rPr dirty="0" err="1"/>
              <a:t>შვილი</a:t>
            </a:r>
            <a:r>
              <a:rPr dirty="0"/>
              <a:t> </a:t>
            </a:r>
            <a:r>
              <a:rPr dirty="0" err="1"/>
              <a:t>და</a:t>
            </a:r>
            <a:r>
              <a:rPr dirty="0"/>
              <a:t> </a:t>
            </a:r>
            <a:r>
              <a:rPr dirty="0" err="1"/>
              <a:t>იღებთ</a:t>
            </a:r>
            <a:r>
              <a:rPr dirty="0"/>
              <a:t> </a:t>
            </a:r>
            <a:r>
              <a:rPr dirty="0" err="1"/>
              <a:t>მას</a:t>
            </a:r>
            <a:r>
              <a:rPr dirty="0"/>
              <a:t> </a:t>
            </a:r>
            <a:r>
              <a:rPr dirty="0" err="1"/>
              <a:t>ისეთს</a:t>
            </a:r>
            <a:r>
              <a:rPr lang="en-US" dirty="0"/>
              <a:t>,</a:t>
            </a:r>
            <a:r>
              <a:rPr dirty="0"/>
              <a:t> </a:t>
            </a:r>
            <a:r>
              <a:rPr dirty="0" err="1"/>
              <a:t>როგორიც</a:t>
            </a:r>
            <a:r>
              <a:rPr dirty="0"/>
              <a:t> </a:t>
            </a:r>
            <a:r>
              <a:rPr dirty="0" err="1"/>
              <a:t>არის</a:t>
            </a:r>
            <a:r>
              <a:rPr dirty="0"/>
              <a:t>. </a:t>
            </a:r>
            <a:r>
              <a:rPr dirty="0" err="1"/>
              <a:t>თუნდაც</a:t>
            </a:r>
            <a:r>
              <a:rPr dirty="0"/>
              <a:t> </a:t>
            </a:r>
            <a:r>
              <a:rPr dirty="0" err="1"/>
              <a:t>არ</a:t>
            </a:r>
            <a:r>
              <a:rPr dirty="0"/>
              <a:t> </a:t>
            </a:r>
            <a:r>
              <a:rPr dirty="0" err="1"/>
              <a:t>ეთანხმებოდეთ</a:t>
            </a:r>
            <a:r>
              <a:rPr dirty="0"/>
              <a:t> </a:t>
            </a:r>
            <a:r>
              <a:rPr dirty="0" err="1"/>
              <a:t>მას</a:t>
            </a:r>
            <a:r>
              <a:rPr dirty="0"/>
              <a:t>, </a:t>
            </a:r>
            <a:r>
              <a:rPr dirty="0" err="1"/>
              <a:t>მთელ</a:t>
            </a:r>
            <a:r>
              <a:rPr dirty="0"/>
              <a:t> </a:t>
            </a:r>
            <a:r>
              <a:rPr dirty="0" err="1"/>
              <a:t>რიგ</a:t>
            </a:r>
            <a:r>
              <a:rPr dirty="0"/>
              <a:t> </a:t>
            </a:r>
            <a:r>
              <a:rPr dirty="0" err="1"/>
              <a:t>საკითხებში</a:t>
            </a:r>
            <a:r>
              <a:rPr dirty="0"/>
              <a:t>.</a:t>
            </a:r>
          </a:p>
          <a:p>
            <a:pPr marL="685800" indent="-457200" algn="just" defTabSz="457200">
              <a:lnSpc>
                <a:spcPts val="5600"/>
              </a:lnSpc>
              <a:spcBef>
                <a:spcPts val="800"/>
              </a:spcBef>
              <a:buSzPct val="100000"/>
              <a:buFont typeface="Wingdings" panose="05000000000000000000" pitchFamily="2" charset="2"/>
              <a:buChar char="ü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/>
              <a:t>პოზიტიური</a:t>
            </a:r>
            <a:r>
              <a:rPr dirty="0"/>
              <a:t> </a:t>
            </a:r>
            <a:r>
              <a:rPr dirty="0" err="1"/>
              <a:t>მშობელი</a:t>
            </a:r>
            <a:r>
              <a:rPr dirty="0"/>
              <a:t> </a:t>
            </a:r>
            <a:r>
              <a:rPr dirty="0" err="1"/>
              <a:t>ყურადღებას</a:t>
            </a:r>
            <a:r>
              <a:rPr dirty="0"/>
              <a:t> </a:t>
            </a:r>
            <a:r>
              <a:rPr dirty="0" err="1"/>
              <a:t>ამახვილებს</a:t>
            </a:r>
            <a:r>
              <a:rPr dirty="0"/>
              <a:t> </a:t>
            </a:r>
            <a:r>
              <a:rPr dirty="0" err="1"/>
              <a:t>შვილის</a:t>
            </a:r>
            <a:r>
              <a:rPr dirty="0"/>
              <a:t> </a:t>
            </a:r>
            <a:r>
              <a:rPr dirty="0" err="1"/>
              <a:t>კარგ</a:t>
            </a:r>
            <a:r>
              <a:rPr dirty="0"/>
              <a:t> </a:t>
            </a:r>
            <a:r>
              <a:rPr dirty="0" err="1"/>
              <a:t>ქცევებზე</a:t>
            </a:r>
            <a:r>
              <a:rPr dirty="0"/>
              <a:t> </a:t>
            </a:r>
            <a:r>
              <a:rPr dirty="0" err="1"/>
              <a:t>და</a:t>
            </a:r>
            <a:r>
              <a:rPr dirty="0"/>
              <a:t> </a:t>
            </a:r>
            <a:r>
              <a:rPr dirty="0" err="1"/>
              <a:t>არა</a:t>
            </a:r>
            <a:r>
              <a:rPr dirty="0"/>
              <a:t> </a:t>
            </a:r>
            <a:r>
              <a:rPr dirty="0" err="1"/>
              <a:t>ცუდზე</a:t>
            </a:r>
            <a:r>
              <a:rPr dirty="0"/>
              <a:t>. </a:t>
            </a:r>
            <a:r>
              <a:rPr dirty="0" err="1"/>
              <a:t>აქცენტი</a:t>
            </a:r>
            <a:r>
              <a:rPr dirty="0"/>
              <a:t> </a:t>
            </a:r>
            <a:r>
              <a:rPr dirty="0" err="1"/>
              <a:t>მის</a:t>
            </a:r>
            <a:r>
              <a:rPr dirty="0"/>
              <a:t> </a:t>
            </a:r>
            <a:r>
              <a:rPr dirty="0" err="1"/>
              <a:t>მიღწევებსა</a:t>
            </a:r>
            <a:r>
              <a:rPr dirty="0"/>
              <a:t> </a:t>
            </a:r>
            <a:r>
              <a:rPr dirty="0" err="1"/>
              <a:t>და</a:t>
            </a:r>
            <a:r>
              <a:rPr dirty="0"/>
              <a:t> </a:t>
            </a:r>
            <a:r>
              <a:rPr dirty="0" err="1"/>
              <a:t>წარმატებაზე</a:t>
            </a:r>
            <a:r>
              <a:rPr dirty="0"/>
              <a:t> </a:t>
            </a:r>
            <a:r>
              <a:rPr dirty="0" err="1"/>
              <a:t>გადააქვს</a:t>
            </a:r>
            <a:r>
              <a:rPr dirty="0"/>
              <a:t>  </a:t>
            </a:r>
            <a:r>
              <a:rPr dirty="0" err="1"/>
              <a:t>წარუმატებლობის</a:t>
            </a:r>
            <a:r>
              <a:rPr dirty="0"/>
              <a:t> </a:t>
            </a:r>
            <a:r>
              <a:rPr dirty="0" err="1"/>
              <a:t>ნაცვლად</a:t>
            </a:r>
            <a:r>
              <a:rPr dirty="0"/>
              <a:t>. </a:t>
            </a:r>
            <a:r>
              <a:rPr dirty="0" err="1"/>
              <a:t>რაც</a:t>
            </a:r>
            <a:r>
              <a:rPr dirty="0"/>
              <a:t> </a:t>
            </a:r>
            <a:r>
              <a:rPr dirty="0" err="1"/>
              <a:t>ზრდის</a:t>
            </a:r>
            <a:r>
              <a:rPr dirty="0"/>
              <a:t> </a:t>
            </a:r>
            <a:r>
              <a:rPr dirty="0" err="1"/>
              <a:t>მის</a:t>
            </a:r>
            <a:r>
              <a:rPr dirty="0"/>
              <a:t> </a:t>
            </a:r>
            <a:r>
              <a:rPr dirty="0" err="1"/>
              <a:t>თავდაჯერებულობას</a:t>
            </a:r>
            <a:endParaRPr dirty="0"/>
          </a:p>
          <a:p>
            <a:pPr marL="685800" indent="-457200" algn="just" defTabSz="457200">
              <a:lnSpc>
                <a:spcPts val="5600"/>
              </a:lnSpc>
              <a:spcBef>
                <a:spcPts val="800"/>
              </a:spcBef>
              <a:buSzPct val="100000"/>
              <a:buFont typeface="Wingdings" panose="05000000000000000000" pitchFamily="2" charset="2"/>
              <a:buChar char="ü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/>
              <a:t>პოზიტიური</a:t>
            </a:r>
            <a:r>
              <a:rPr dirty="0"/>
              <a:t> </a:t>
            </a:r>
            <a:r>
              <a:rPr dirty="0" err="1"/>
              <a:t>მშობელი</a:t>
            </a:r>
            <a:r>
              <a:rPr dirty="0"/>
              <a:t> </a:t>
            </a:r>
            <a:r>
              <a:rPr dirty="0" err="1"/>
              <a:t>ბალანსს</a:t>
            </a:r>
            <a:r>
              <a:rPr dirty="0"/>
              <a:t> </a:t>
            </a:r>
            <a:r>
              <a:rPr dirty="0" err="1"/>
              <a:t>იცავს</a:t>
            </a:r>
            <a:r>
              <a:rPr dirty="0"/>
              <a:t>  </a:t>
            </a:r>
            <a:r>
              <a:rPr dirty="0" err="1"/>
              <a:t>შვილის</a:t>
            </a:r>
            <a:r>
              <a:rPr dirty="0"/>
              <a:t> </a:t>
            </a:r>
            <a:r>
              <a:rPr dirty="0" err="1"/>
              <a:t>გაკონტროლებისას</a:t>
            </a:r>
            <a:r>
              <a:rPr dirty="0"/>
              <a:t>. </a:t>
            </a:r>
            <a:endParaRPr lang="ka-GE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62F3-D5E1-484B-A121-74A73B36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როგორ იქცევა პოზიტიური მშობელი?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7339B-9DCD-45D0-A50D-CEC3CE462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988527"/>
            <a:ext cx="21417775" cy="9508273"/>
          </a:xfrm>
        </p:spPr>
        <p:txBody>
          <a:bodyPr>
            <a:normAutofit/>
          </a:bodyPr>
          <a:lstStyle/>
          <a:p>
            <a:pPr marL="457200" indent="-228600" algn="just" defTabSz="457200">
              <a:lnSpc>
                <a:spcPts val="5600"/>
              </a:lnSpc>
              <a:spcBef>
                <a:spcPts val="800"/>
              </a:spcBef>
              <a:buSzPct val="100000"/>
              <a:buAutoNum type="arabicPeriod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endParaRPr lang="ka-GE" dirty="0"/>
          </a:p>
          <a:p>
            <a:pPr marL="685800" indent="-457200" algn="just" defTabSz="457200">
              <a:lnSpc>
                <a:spcPts val="5600"/>
              </a:lnSpc>
              <a:spcBef>
                <a:spcPts val="800"/>
              </a:spcBef>
              <a:buSzPct val="100000"/>
              <a:buFont typeface="Wingdings" panose="05000000000000000000" pitchFamily="2" charset="2"/>
              <a:buChar char="ü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lang="ka-GE" dirty="0"/>
              <a:t>არ შეგეშინდეთ აკრძალვების თუ ეს აუცილებელია, მაგრამ გამოიჩინეთ თანაგრძნობა - წესების არსებობა აუცილებელია, მაგრამ როცა ისინი ხედავენ თანაგრძნობას, ნაკლებად მტკივნეულად აღიქვამენ შეზღუდვებს. </a:t>
            </a:r>
          </a:p>
          <a:p>
            <a:pPr marL="685800" indent="-457200" algn="just" defTabSz="457200">
              <a:lnSpc>
                <a:spcPts val="5600"/>
              </a:lnSpc>
              <a:spcBef>
                <a:spcPts val="800"/>
              </a:spcBef>
              <a:buSzPct val="100000"/>
              <a:buFont typeface="Wingdings" panose="05000000000000000000" pitchFamily="2" charset="2"/>
              <a:buChar char="ü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lang="ka-GE" dirty="0"/>
              <a:t>გახსოვდეთ, ბავშვი თქვენგან სწავლობს როგორ უყვარდეს, როგორ სცეს პატივი საკუთარ თავს. როგორც თქვენ ექცევით ბავშვს, განსაკუთრებით ადრეულ ასაკში, ისე მოექცევა ის საკუთარ თავს.</a:t>
            </a:r>
          </a:p>
          <a:p>
            <a:pPr marL="685800" indent="-457200" algn="just" defTabSz="457200">
              <a:lnSpc>
                <a:spcPts val="5600"/>
              </a:lnSpc>
              <a:spcBef>
                <a:spcPts val="800"/>
              </a:spcBef>
              <a:buSzPct val="91666"/>
              <a:buFont typeface="Wingdings" panose="05000000000000000000" pitchFamily="2" charset="2"/>
              <a:buChar char="ü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lang="ka-GE" dirty="0"/>
              <a:t>დაეხმარეთ ბავშვს თვითონ გაიაზროს რა არის კარგი და ცუდი. დაეხმარეთ მას თვითონ შეაფასოს საკუთარი ქმედებები.</a:t>
            </a:r>
          </a:p>
          <a:p>
            <a:pPr marL="685800" indent="-457200" algn="just" defTabSz="457200">
              <a:lnSpc>
                <a:spcPts val="5600"/>
              </a:lnSpc>
              <a:spcBef>
                <a:spcPts val="800"/>
              </a:spcBef>
              <a:buSzPct val="91666"/>
              <a:buFont typeface="Wingdings" panose="05000000000000000000" pitchFamily="2" charset="2"/>
              <a:buChar char="ü"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lang="ka-GE" dirty="0"/>
              <a:t>ნათლად და კონკრეტულად აუხსენით, რას ელოდებით მისგან. რატომ არის აუცილებელი წესების დაცვა, რათა ბრმად არ შეასრულოს ისინი და არ გაუჩნდეს პროტესტის გრძნობა.</a:t>
            </a:r>
          </a:p>
          <a:p>
            <a:pPr marL="228600" indent="0" algn="just" defTabSz="457200">
              <a:lnSpc>
                <a:spcPts val="5600"/>
              </a:lnSpc>
              <a:spcBef>
                <a:spcPts val="800"/>
              </a:spcBef>
              <a:buSzPct val="91666"/>
              <a:buNone/>
              <a:defRPr sz="32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592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163B2-2C31-42F1-87C4-EBA98C1C2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4013200"/>
            <a:ext cx="21948577" cy="5242312"/>
          </a:xfrm>
        </p:spPr>
        <p:txBody>
          <a:bodyPr/>
          <a:lstStyle/>
          <a:p>
            <a:pPr marL="0" indent="0" algn="ctr">
              <a:buNone/>
            </a:pPr>
            <a:r>
              <a:rPr lang="ka-GE" i="1" dirty="0"/>
              <a:t>პრეზენტაცია</a:t>
            </a:r>
            <a:r>
              <a:rPr lang="en-US" i="1" dirty="0"/>
              <a:t> </a:t>
            </a:r>
            <a:r>
              <a:rPr lang="en-US" i="1" dirty="0" err="1"/>
              <a:t>მომზადებულია</a:t>
            </a:r>
            <a:r>
              <a:rPr lang="en-US" i="1" dirty="0"/>
              <a:t> </a:t>
            </a:r>
            <a:r>
              <a:rPr lang="en-US" i="1" dirty="0" err="1"/>
              <a:t>არასამთავრობო</a:t>
            </a:r>
            <a:r>
              <a:rPr lang="en-US" i="1" dirty="0"/>
              <a:t> </a:t>
            </a:r>
            <a:r>
              <a:rPr lang="en-US" i="1" dirty="0" err="1"/>
              <a:t>ორგანიზაციის</a:t>
            </a:r>
            <a:r>
              <a:rPr lang="en-US" i="1" dirty="0"/>
              <a:t> “</a:t>
            </a:r>
            <a:r>
              <a:rPr lang="en-US" i="1" dirty="0" err="1"/>
              <a:t>მშობლები</a:t>
            </a:r>
            <a:r>
              <a:rPr lang="en-US" i="1" dirty="0"/>
              <a:t> </a:t>
            </a:r>
            <a:r>
              <a:rPr lang="en-US" i="1" dirty="0" err="1"/>
              <a:t>განათლებისთვის</a:t>
            </a:r>
            <a:r>
              <a:rPr lang="en-US" i="1" dirty="0"/>
              <a:t>”</a:t>
            </a:r>
            <a:r>
              <a:rPr lang="ka-GE" i="1" dirty="0"/>
              <a:t>(</a:t>
            </a:r>
            <a:r>
              <a:rPr lang="en-US" i="1" dirty="0"/>
              <a:t>P4E)  </a:t>
            </a:r>
            <a:r>
              <a:rPr lang="en-US" i="1" dirty="0" err="1"/>
              <a:t>და</a:t>
            </a:r>
            <a:r>
              <a:rPr lang="en-US" i="1" dirty="0"/>
              <a:t> “</a:t>
            </a:r>
            <a:r>
              <a:rPr lang="en-US" i="1" dirty="0" err="1"/>
              <a:t>თამარ</a:t>
            </a:r>
            <a:r>
              <a:rPr lang="en-US" i="1" dirty="0"/>
              <a:t> </a:t>
            </a:r>
            <a:r>
              <a:rPr lang="en-US" i="1" dirty="0" err="1"/>
              <a:t>გაგოშიძის</a:t>
            </a:r>
            <a:r>
              <a:rPr lang="en-US" i="1" dirty="0"/>
              <a:t> </a:t>
            </a:r>
            <a:r>
              <a:rPr lang="en-US" i="1" dirty="0" err="1"/>
              <a:t>ნეიროფსიქოლოგიის</a:t>
            </a:r>
            <a:r>
              <a:rPr lang="en-US" i="1" dirty="0"/>
              <a:t> </a:t>
            </a:r>
            <a:r>
              <a:rPr lang="en-US" i="1" dirty="0" err="1"/>
              <a:t>ცენტრის</a:t>
            </a:r>
            <a:r>
              <a:rPr lang="en-US" i="1" dirty="0"/>
              <a:t>” </a:t>
            </a:r>
            <a:r>
              <a:rPr lang="en-US" i="1" dirty="0" err="1"/>
              <a:t>ფსიქოდიაგნოსტისა</a:t>
            </a:r>
            <a:r>
              <a:rPr lang="en-US" i="1" dirty="0"/>
              <a:t> </a:t>
            </a:r>
            <a:r>
              <a:rPr lang="en-US" i="1" dirty="0" err="1"/>
              <a:t>და</a:t>
            </a:r>
            <a:r>
              <a:rPr lang="en-US" i="1" dirty="0"/>
              <a:t> </a:t>
            </a:r>
            <a:r>
              <a:rPr lang="en-US" i="1" dirty="0" err="1"/>
              <a:t>ფსიქოკონსულტანტის</a:t>
            </a:r>
            <a:r>
              <a:rPr lang="en-US" i="1" dirty="0"/>
              <a:t>, </a:t>
            </a:r>
            <a:r>
              <a:rPr lang="en-US" b="1" i="1" dirty="0" err="1"/>
              <a:t>ზანდა</a:t>
            </a:r>
            <a:r>
              <a:rPr lang="en-US" b="1" i="1" dirty="0"/>
              <a:t> </a:t>
            </a:r>
            <a:r>
              <a:rPr lang="en-US" b="1" i="1" dirty="0" err="1"/>
              <a:t>ჩეჩელაშვილის</a:t>
            </a:r>
            <a:r>
              <a:rPr lang="en-US" i="1" dirty="0"/>
              <a:t> </a:t>
            </a:r>
            <a:r>
              <a:rPr lang="en-US" i="1" dirty="0" err="1"/>
              <a:t>მიერ</a:t>
            </a:r>
            <a:r>
              <a:rPr lang="en-US" i="1" dirty="0"/>
              <a:t>, </a:t>
            </a:r>
            <a:r>
              <a:rPr lang="ka-GE" i="1" dirty="0"/>
              <a:t>დისტანციური სასწავლო კურსის „პოზიტიური მშობლობის უპირატესობა“ ფარგლებში.  </a:t>
            </a:r>
            <a:endParaRPr lang="en-US" dirty="0"/>
          </a:p>
          <a:p>
            <a:pPr marL="0" indent="0" algn="ctr">
              <a:buNone/>
            </a:pPr>
            <a:r>
              <a:rPr lang="en-US" i="1" dirty="0" err="1"/>
              <a:t>საგანმანათლებლო</a:t>
            </a:r>
            <a:r>
              <a:rPr lang="en-US" i="1" dirty="0"/>
              <a:t> </a:t>
            </a:r>
            <a:r>
              <a:rPr lang="en-US" i="1" dirty="0" err="1"/>
              <a:t>კურსი</a:t>
            </a:r>
            <a:r>
              <a:rPr lang="en-US" i="1" dirty="0"/>
              <a:t> </a:t>
            </a:r>
            <a:r>
              <a:rPr lang="en-US" i="1" dirty="0" err="1"/>
              <a:t>შექმნილია</a:t>
            </a:r>
            <a:r>
              <a:rPr lang="en-US" i="1" dirty="0"/>
              <a:t> </a:t>
            </a:r>
            <a:r>
              <a:rPr lang="en-US" b="1" i="1" dirty="0"/>
              <a:t>World Vision</a:t>
            </a:r>
            <a:r>
              <a:rPr lang="en-US" i="1" dirty="0"/>
              <a:t> </a:t>
            </a:r>
            <a:r>
              <a:rPr lang="en-US" i="1" dirty="0" err="1"/>
              <a:t>საქართველოს</a:t>
            </a:r>
            <a:r>
              <a:rPr lang="en-US" i="1" dirty="0"/>
              <a:t> </a:t>
            </a:r>
            <a:r>
              <a:rPr lang="en-US" i="1" dirty="0" err="1"/>
              <a:t>ფინანსური</a:t>
            </a:r>
            <a:r>
              <a:rPr lang="en-US" i="1" dirty="0"/>
              <a:t> </a:t>
            </a:r>
            <a:r>
              <a:rPr lang="en-US" i="1" dirty="0" err="1"/>
              <a:t>მხარდაჭერით</a:t>
            </a:r>
            <a:r>
              <a:rPr lang="en-US" i="1" dirty="0"/>
              <a:t> </a:t>
            </a:r>
            <a:r>
              <a:rPr lang="en-US" i="1" dirty="0" err="1"/>
              <a:t>ბავშვთა</a:t>
            </a:r>
            <a:r>
              <a:rPr lang="en-US" i="1" dirty="0"/>
              <a:t> </a:t>
            </a:r>
            <a:r>
              <a:rPr lang="en-US" i="1" dirty="0" err="1"/>
              <a:t>მიმართ</a:t>
            </a:r>
            <a:r>
              <a:rPr lang="en-US" i="1" dirty="0"/>
              <a:t> </a:t>
            </a:r>
            <a:r>
              <a:rPr lang="en-US" i="1" dirty="0" err="1"/>
              <a:t>ძალადობის</a:t>
            </a:r>
            <a:r>
              <a:rPr lang="en-US" i="1" dirty="0"/>
              <a:t> </a:t>
            </a:r>
            <a:r>
              <a:rPr lang="en-US" i="1" dirty="0" err="1"/>
              <a:t>დასრულებისკენ</a:t>
            </a:r>
            <a:r>
              <a:rPr lang="en-US" i="1" dirty="0"/>
              <a:t> </a:t>
            </a:r>
            <a:r>
              <a:rPr lang="en-US" i="1" dirty="0" err="1"/>
              <a:t>მიმართული</a:t>
            </a:r>
            <a:r>
              <a:rPr lang="en-US" i="1" dirty="0"/>
              <a:t> </a:t>
            </a:r>
            <a:r>
              <a:rPr lang="en-US" i="1" dirty="0" err="1"/>
              <a:t>გლობალური</a:t>
            </a:r>
            <a:r>
              <a:rPr lang="en-US" i="1" dirty="0"/>
              <a:t> </a:t>
            </a:r>
            <a:r>
              <a:rPr lang="en-US" i="1" dirty="0" err="1"/>
              <a:t>კამპანიის</a:t>
            </a:r>
            <a:r>
              <a:rPr lang="en-US" i="1" dirty="0"/>
              <a:t> </a:t>
            </a:r>
            <a:r>
              <a:rPr lang="en-US" i="1" dirty="0" err="1"/>
              <a:t>ფარგლებში</a:t>
            </a:r>
            <a:r>
              <a:rPr lang="en-US" i="1" dirty="0"/>
              <a:t>.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3D8E-EA76-4A60-B145-57BB064D19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პროექტი „მშობლები ბავშვთა მიმართ ძალადობის წინააღმდეგ“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2CA40-48A4-43E7-A8D9-A51CCBFDD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41" y="10682868"/>
            <a:ext cx="6672687" cy="1459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1E05C-646F-4F59-8D8D-5C9DE63B4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720" y="10482792"/>
            <a:ext cx="4918619" cy="1529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2A533E-2586-4AD4-9962-507BF3BCA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996" y="10410815"/>
            <a:ext cx="2962662" cy="16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00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რას გულისხმობს აღზრდა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რას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გულისხმობს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აღზრდა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56" name="თითოეული ოჯახი უნიკალურია გარკვეული მოლოდინებითა და მოთხოვნებით ერთმანეთის მიმართ, ურთიერთობისა და კომუნიკაციის სტილით, საკუთარი წესებით, რომელთა გატარებასაც სხვადსხვა გზით ცდილობენ.…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6580459"/>
          </a:xfrm>
          <a:prstGeom prst="rect">
            <a:avLst/>
          </a:prstGeom>
        </p:spPr>
        <p:txBody>
          <a:bodyPr/>
          <a:lstStyle/>
          <a:p>
            <a:pPr marL="0" indent="0" algn="just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41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თითოეული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ოჯახი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უნიკალურია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გარკვეული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მოლოდინებითა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მოთხოვნებით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ერთმანეთის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მიმართ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ურთიერთობისა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კომუნიკაციის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სტილით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საკუთარი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წესებით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რომელთა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გატარებასაც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სხვად</a:t>
            </a:r>
            <a:r>
              <a:rPr lang="ka-GE" dirty="0">
                <a:latin typeface="Sylfaen"/>
                <a:ea typeface="Sylfaen"/>
                <a:cs typeface="Sylfaen"/>
                <a:sym typeface="Sylfaen"/>
              </a:rPr>
              <a:t>ა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სხვა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გზით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ცდილობენ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0" indent="0" algn="just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41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Sylfaen"/>
              <a:ea typeface="Sylfaen"/>
              <a:cs typeface="Sylfaen"/>
              <a:sym typeface="Sylfaen"/>
            </a:endParaRPr>
          </a:p>
          <a:p>
            <a:pPr marL="0" indent="0" algn="just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41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მშობლობა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გულისხმობს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ბავშვის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გაძღოლას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მისი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შესაძლებლობების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გამოხატვაში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მხარდაჭერას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ემოციურ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თანადგომას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მშობელი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უმნიშვნელოვანეს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როლს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თამაშობს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ბავშვის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მიერ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სამყაროს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სხვა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ადამიანებისა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საკუთარი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თავის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შესახებ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ხატის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შექმნაში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რაც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მთელი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ცხოვრების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მანძილზე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განაპირობებს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ბავშვის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ქცევას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დამოკიდებულებებს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ამის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latin typeface="Sylfaen"/>
                <a:ea typeface="Sylfaen"/>
                <a:cs typeface="Sylfaen"/>
                <a:sym typeface="Sylfaen"/>
              </a:rPr>
              <a:t>მიმართ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რა ქმნის აღზრიდ სტილს?"/>
          <p:cNvSpPr txBox="1">
            <a:spLocks noGrp="1"/>
          </p:cNvSpPr>
          <p:nvPr>
            <p:ph type="title" idx="4294967295"/>
          </p:nvPr>
        </p:nvSpPr>
        <p:spPr>
          <a:xfrm>
            <a:off x="0" y="774700"/>
            <a:ext cx="21945600" cy="1727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 err="1">
                <a:solidFill>
                  <a:schemeClr val="accent1">
                    <a:lumMod val="75000"/>
                  </a:schemeClr>
                </a:solidFill>
              </a:rPr>
              <a:t>რა</a:t>
            </a:r>
            <a:r>
              <a:rPr sz="8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8800" dirty="0" err="1">
                <a:solidFill>
                  <a:schemeClr val="accent1">
                    <a:lumMod val="75000"/>
                  </a:schemeClr>
                </a:solidFill>
              </a:rPr>
              <a:t>ქმნის</a:t>
            </a:r>
            <a:r>
              <a:rPr sz="8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8800" dirty="0" err="1">
                <a:solidFill>
                  <a:schemeClr val="accent1">
                    <a:lumMod val="75000"/>
                  </a:schemeClr>
                </a:solidFill>
              </a:rPr>
              <a:t>აღზრდ</a:t>
            </a:r>
            <a:r>
              <a:rPr lang="ka-GE" sz="8800" dirty="0">
                <a:solidFill>
                  <a:schemeClr val="accent1">
                    <a:lumMod val="75000"/>
                  </a:schemeClr>
                </a:solidFill>
              </a:rPr>
              <a:t>ის</a:t>
            </a:r>
            <a:r>
              <a:rPr sz="8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8800" dirty="0" err="1">
                <a:solidFill>
                  <a:schemeClr val="accent1">
                    <a:lumMod val="75000"/>
                  </a:schemeClr>
                </a:solidFill>
              </a:rPr>
              <a:t>სტილს</a:t>
            </a:r>
            <a:r>
              <a:rPr sz="8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59" name="აღზრდის კონკრეტულ სტილს ქმნის ოთხი უმნიშვნელოვანესი კომპონენტის არსებობა და მათი ურთიერთმიმართება. ესენია:…"/>
          <p:cNvSpPr txBox="1">
            <a:spLocks noGrp="1"/>
          </p:cNvSpPr>
          <p:nvPr>
            <p:ph type="body" idx="4294967295"/>
          </p:nvPr>
        </p:nvSpPr>
        <p:spPr>
          <a:xfrm>
            <a:off x="1873405" y="3165707"/>
            <a:ext cx="20072195" cy="8588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29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კონკრეტულ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სტილს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ქმნის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ოთხი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უმნიშვნელოვანესი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კომპონენტის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არსებობა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მათი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ურთიერთმიმართება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.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ესენია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:</a:t>
            </a:r>
          </a:p>
          <a:p>
            <a:pPr marL="0" indent="0" algn="just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29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sz="3600" dirty="0">
              <a:latin typeface="Sylfaen"/>
              <a:ea typeface="Sylfaen"/>
              <a:cs typeface="Sylfaen"/>
              <a:sym typeface="Sylfaen"/>
            </a:endParaRPr>
          </a:p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SzPct val="100000"/>
              <a:buChar char="✓"/>
              <a:defRPr sz="29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sz="3600" b="1" dirty="0" err="1"/>
              <a:t>დისციპლინის</a:t>
            </a:r>
            <a:r>
              <a:rPr sz="3600" b="1" dirty="0"/>
              <a:t> </a:t>
            </a:r>
            <a:r>
              <a:rPr sz="3600" b="1" dirty="0" err="1"/>
              <a:t>გატარების</a:t>
            </a:r>
            <a:r>
              <a:rPr sz="3600" b="1" dirty="0"/>
              <a:t> </a:t>
            </a:r>
            <a:r>
              <a:rPr sz="3600" b="1" dirty="0" err="1"/>
              <a:t>სტრატეგიები</a:t>
            </a:r>
            <a:endParaRPr sz="3600" b="1" dirty="0"/>
          </a:p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SzPct val="100000"/>
              <a:buChar char="✓"/>
              <a:defRPr sz="29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sz="3600" b="1" dirty="0" err="1"/>
              <a:t>კომუნიკაციის</a:t>
            </a:r>
            <a:r>
              <a:rPr sz="3600" b="1" dirty="0"/>
              <a:t> </a:t>
            </a:r>
            <a:r>
              <a:rPr sz="3600" b="1" dirty="0" err="1"/>
              <a:t>სტილი</a:t>
            </a:r>
            <a:endParaRPr sz="3600" b="1" dirty="0"/>
          </a:p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SzPct val="100000"/>
              <a:buChar char="✓"/>
              <a:defRPr sz="29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sz="3600" b="1" dirty="0" err="1"/>
              <a:t>სითბო</a:t>
            </a:r>
            <a:r>
              <a:rPr sz="3600" b="1" dirty="0"/>
              <a:t> </a:t>
            </a:r>
            <a:r>
              <a:rPr sz="3600" b="1" dirty="0" err="1"/>
              <a:t>და</a:t>
            </a:r>
            <a:r>
              <a:rPr sz="3600" b="1" dirty="0"/>
              <a:t> </a:t>
            </a:r>
            <a:r>
              <a:rPr sz="3600" b="1" dirty="0" err="1"/>
              <a:t>მზრუნველობა</a:t>
            </a:r>
            <a:endParaRPr sz="3600" b="1" dirty="0"/>
          </a:p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SzPct val="100000"/>
              <a:buChar char="✓"/>
              <a:defRPr sz="29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sz="3600" b="1" dirty="0" err="1"/>
              <a:t>კონტროლის</a:t>
            </a:r>
            <a:r>
              <a:rPr sz="3600" b="1" dirty="0"/>
              <a:t> </a:t>
            </a:r>
            <a:r>
              <a:rPr sz="3600" b="1" dirty="0" err="1"/>
              <a:t>და</a:t>
            </a:r>
            <a:r>
              <a:rPr sz="3600" b="1" dirty="0"/>
              <a:t> </a:t>
            </a:r>
            <a:r>
              <a:rPr sz="3600" b="1" dirty="0" err="1"/>
              <a:t>მოთხოვნების</a:t>
            </a:r>
            <a:r>
              <a:rPr sz="3600" b="1" dirty="0"/>
              <a:t> </a:t>
            </a:r>
            <a:r>
              <a:rPr sz="3600" b="1" dirty="0" err="1"/>
              <a:t>ხარისხი</a:t>
            </a:r>
            <a:endParaRPr sz="3600" b="1" dirty="0"/>
          </a:p>
          <a:p>
            <a:pPr marL="457200" indent="-228600" algn="just" defTabSz="457200">
              <a:lnSpc>
                <a:spcPct val="115000"/>
              </a:lnSpc>
              <a:spcBef>
                <a:spcPts val="1000"/>
              </a:spcBef>
              <a:buSzPct val="100000"/>
              <a:buChar char="✓"/>
              <a:defRPr sz="290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endParaRPr sz="3600" dirty="0"/>
          </a:p>
          <a:p>
            <a:pPr marL="0" indent="0" algn="just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29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სწორედ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ამ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კომპონენტების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თანაარსებობის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მათი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ხარისხის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მიხედვით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გამოყოფენ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ოთხ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ძირითად</a:t>
            </a:r>
            <a:r>
              <a:rPr sz="3600" dirty="0"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3600" dirty="0" err="1">
                <a:latin typeface="Sylfaen"/>
                <a:ea typeface="Sylfaen"/>
                <a:cs typeface="Sylfaen"/>
                <a:sym typeface="Sylfaen"/>
              </a:rPr>
              <a:t>სტილს</a:t>
            </a:r>
            <a:r>
              <a:rPr dirty="0">
                <a:latin typeface="Sylfaen"/>
                <a:ea typeface="Sylfaen"/>
                <a:cs typeface="Sylfaen"/>
                <a:sym typeface="Sylfaen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ავტორიტარული აღზრდის სტილი - მაღალი მოთხოვნები, დაბალი უშუალო კომუნიკაცია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just" defTabSz="457200">
              <a:lnSpc>
                <a:spcPct val="115000"/>
              </a:lnSpc>
              <a:spcBef>
                <a:spcPts val="1000"/>
              </a:spcBef>
              <a:defRPr sz="3900" spc="0">
                <a:solidFill>
                  <a:srgbClr val="548DD4"/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ავტორიტარული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სტილი</a:t>
            </a:r>
            <a:endParaRPr sz="5400" dirty="0">
              <a:solidFill>
                <a:schemeClr val="accent1">
                  <a:lumMod val="75000"/>
                </a:schemeClr>
              </a:solidFill>
              <a:uFill>
                <a:solidFill>
                  <a:srgbClr val="548DD4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  <p:sp>
        <p:nvSpPr>
          <p:cNvPr id="163" name="სითბოს მშობელი იჩენს მხოლოდ მაშინ, როცა ბავშვი იქცევა მისთვის სასურველი მანერით…"/>
          <p:cNvSpPr txBox="1">
            <a:spLocks noGrp="1"/>
          </p:cNvSpPr>
          <p:nvPr>
            <p:ph type="body" idx="1"/>
          </p:nvPr>
        </p:nvSpPr>
        <p:spPr>
          <a:xfrm>
            <a:off x="1219199" y="2739404"/>
            <a:ext cx="21948578" cy="9757396"/>
          </a:xfrm>
          <a:prstGeom prst="rect">
            <a:avLst/>
          </a:prstGeom>
        </p:spPr>
        <p:txBody>
          <a:bodyPr/>
          <a:lstStyle/>
          <a:p>
            <a:pPr marL="393192" indent="-393192" algn="just" defTabSz="452627">
              <a:lnSpc>
                <a:spcPct val="115000"/>
              </a:lnSpc>
              <a:spcBef>
                <a:spcPts val="900"/>
              </a:spcBef>
              <a:defRPr sz="3168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სითბოს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მშობელი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იჩენს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მხოლოდ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მაშინ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როცა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იქცევა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მისთვის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სასურველი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მანერით</a:t>
            </a:r>
            <a:endParaRPr dirty="0">
              <a:solidFill>
                <a:srgbClr val="191919"/>
              </a:solidFill>
              <a:uFill>
                <a:solidFill>
                  <a:srgbClr val="191919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marL="393192" indent="-393192" algn="just" defTabSz="452627">
              <a:lnSpc>
                <a:spcPct val="115000"/>
              </a:lnSpc>
              <a:spcBef>
                <a:spcPts val="900"/>
              </a:spcBef>
              <a:defRPr sz="3168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მზრუნველობა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გამოიხატება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გადაჭარბებულ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მოთხოვნებსა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მკაცრად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განსაზღვრულ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წესებში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რომელიც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შენიღბულია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დაცვის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სურვილით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რეალურად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კი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ემსახურება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გადაჭარბებულ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მოლოდინებსა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კონტროლის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მოთხოვნილების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დაკმაყოფილებას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93192" indent="-393192" algn="just" defTabSz="452627">
              <a:lnSpc>
                <a:spcPct val="115000"/>
              </a:lnSpc>
              <a:spcBef>
                <a:spcPts val="900"/>
              </a:spcBef>
              <a:defRPr sz="3168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ძალიან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მკაცრები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იშვიათია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უშუალო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ურთიერთობები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შვილებთან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93192" indent="-393192" algn="just" defTabSz="452627">
              <a:lnSpc>
                <a:spcPct val="115000"/>
              </a:lnSpc>
              <a:spcBef>
                <a:spcPts val="900"/>
              </a:spcBef>
              <a:defRPr sz="3168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კომუნიკაცია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დისტანცირებული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ცივია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93192" indent="-393192" algn="just" defTabSz="452627">
              <a:lnSpc>
                <a:spcPct val="115000"/>
              </a:lnSpc>
              <a:spcBef>
                <a:spcPts val="900"/>
              </a:spcBef>
              <a:defRPr sz="3168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გამუდმებით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აკონტროლებენ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შვილებს</a:t>
            </a:r>
            <a:r>
              <a:rPr lang="en-US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  <a:r>
              <a:rPr lang="ka-GE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მათ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ზუსტად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უნდა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იცოდნენ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როდის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ისინი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რას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აკეთებენ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393192" indent="-393192" algn="just" defTabSz="452627">
              <a:lnSpc>
                <a:spcPct val="115000"/>
              </a:lnSpc>
              <a:spcBef>
                <a:spcPts val="900"/>
              </a:spcBef>
              <a:defRPr sz="3168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ნაკლებად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ინტერესდებიან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სურვილებით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განცდებით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393192" indent="-393192" algn="just" defTabSz="452627">
              <a:lnSpc>
                <a:spcPct val="115000"/>
              </a:lnSpc>
              <a:spcBef>
                <a:spcPts val="900"/>
              </a:spcBef>
              <a:defRPr sz="3168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დარწმუნებულნი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არიან</a:t>
            </a:r>
            <a:r>
              <a:rPr lang="en-US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რომ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მხოლოდ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იციან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სჯობს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მათი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სიტყვა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დაუყოვნებლივ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უნდა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შესრულდეს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93192" indent="-393192" algn="just" defTabSz="452627">
              <a:lnSpc>
                <a:spcPct val="115000"/>
              </a:lnSpc>
              <a:spcBef>
                <a:spcPts val="900"/>
              </a:spcBef>
              <a:defRPr sz="3168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ოჯახში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არსებობს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მკაცრად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განსაზღვრული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რომლებიც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ერთპიროვნულად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მიერაა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შემუშავებული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კი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ვალდებულები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შეასრულონ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ისინი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პრეტენზიების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საწინააღმდეგო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აზრის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გამოთქმის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უფლების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გარეშე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393192" indent="-393192" algn="just" defTabSz="452627">
              <a:lnSpc>
                <a:spcPct val="115000"/>
              </a:lnSpc>
              <a:spcBef>
                <a:spcPts val="900"/>
              </a:spcBef>
              <a:defRPr sz="3168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დარღვევა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ისჯება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სხვადასხვა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სახით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როგორც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ვერ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უხსნიან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ბავშვებს</a:t>
            </a:r>
            <a:r>
              <a:rPr lang="en-US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საჭიროა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ესა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თუ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ავტორიტარული აღზრდის შედეგები"/>
          <p:cNvSpPr txBox="1">
            <a:spLocks noGrp="1"/>
          </p:cNvSpPr>
          <p:nvPr>
            <p:ph type="title"/>
          </p:nvPr>
        </p:nvSpPr>
        <p:spPr>
          <a:xfrm>
            <a:off x="1219200" y="1405997"/>
            <a:ext cx="21945601" cy="2208820"/>
          </a:xfrm>
          <a:prstGeom prst="rect">
            <a:avLst/>
          </a:prstGeom>
        </p:spPr>
        <p:txBody>
          <a:bodyPr/>
          <a:lstStyle>
            <a:lvl1pPr algn="just" defTabSz="457200">
              <a:lnSpc>
                <a:spcPts val="8100"/>
              </a:lnSpc>
              <a:defRPr sz="5450" spc="0">
                <a:solidFill>
                  <a:srgbClr val="548DD4"/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ავტორიტარული</a:t>
            </a:r>
            <a:r>
              <a:rPr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შედეგები</a:t>
            </a:r>
            <a:endParaRPr dirty="0">
              <a:solidFill>
                <a:schemeClr val="accent1">
                  <a:lumMod val="75000"/>
                </a:schemeClr>
              </a:solidFill>
              <a:uFill>
                <a:solidFill>
                  <a:srgbClr val="548DD4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  <p:sp>
        <p:nvSpPr>
          <p:cNvPr id="166" name="ამ ტიპის ოჯახში გაზრდილი ადამიანი, როგორც წესი (თუმცა, არა ყოველთვის), გამუდმებით გრძნობს საფრთხეს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 defTabSz="457200">
              <a:lnSpc>
                <a:spcPts val="68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ამ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ტიპის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ოჯახში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გაზრდილი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ადამიანი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როგორც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(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თუმცა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ყოველთვის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),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გამუდმებით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გრძნობს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საფრთხეს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algn="just" defTabSz="457200">
              <a:lnSpc>
                <a:spcPts val="68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მუდმივად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ეძებს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აღიარებას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ხშირად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მიღება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პატივისცემა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სიყვარული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ერთმანეთში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ერევა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algn="just" defTabSz="457200">
              <a:lnSpc>
                <a:spcPts val="68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დიდია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შანსი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ჰქონდეს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დაბალი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თვითშეფასება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თვითპატივისცემა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algn="just" defTabSz="457200">
              <a:lnSpc>
                <a:spcPts val="68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შესაძლოა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ჰქონდეს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სირთულეები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სოციალურ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ურთიერთობებში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algn="just" defTabSz="457200">
              <a:lnSpc>
                <a:spcPts val="68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უჭირს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თვითკონტროლი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რაკი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მიჩვეულია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რომ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მუდმივად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სხვები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აკონტროლებენ</a:t>
            </a: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ავტორიტეტული აღზრდის სტილი- მაღალია მოთხოვნები ბავშვების მიმართ და ძალიან მაღალია  უშუალო კომუნიკაცია და სითბო"/>
          <p:cNvSpPr txBox="1">
            <a:spLocks noGrp="1"/>
          </p:cNvSpPr>
          <p:nvPr>
            <p:ph type="title"/>
          </p:nvPr>
        </p:nvSpPr>
        <p:spPr>
          <a:xfrm>
            <a:off x="1219200" y="1779245"/>
            <a:ext cx="21945601" cy="12538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457200">
              <a:lnSpc>
                <a:spcPts val="5100"/>
              </a:lnSpc>
              <a:defRPr sz="2850" spc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ავტორიტეტული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სტილი</a:t>
            </a:r>
            <a:endParaRPr sz="5400" dirty="0">
              <a:solidFill>
                <a:schemeClr val="accent1">
                  <a:lumMod val="75000"/>
                </a:schemeClr>
              </a:solidFill>
              <a:uFill>
                <a:solidFill>
                  <a:srgbClr val="191919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  <p:sp>
        <p:nvSpPr>
          <p:cNvPr id="169" name="მშობლები ცდილობენ ბავშვები იყვნენ დამოუკიდებლები, ჰქონდეთ არჩევანის თავისუფლება, მიეჩვიონ და საკუთარ თავზე აიღონ პასუხისმგებლობები, პასუხი აგონ საკუთარ ქმედებებზე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709" indent="-425709" algn="just" defTabSz="448055">
              <a:lnSpc>
                <a:spcPct val="115000"/>
              </a:lnSpc>
              <a:spcBef>
                <a:spcPts val="900"/>
              </a:spcBef>
              <a:defRPr sz="343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srgbClr val="191919"/>
              </a:solidFill>
              <a:uFill>
                <a:solidFill>
                  <a:srgbClr val="191919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marL="425709" indent="-425709" algn="just" defTabSz="448055">
              <a:lnSpc>
                <a:spcPct val="115000"/>
              </a:lnSpc>
              <a:spcBef>
                <a:spcPts val="900"/>
              </a:spcBef>
              <a:defRPr sz="343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ცდილობენ</a:t>
            </a:r>
            <a:r>
              <a:rPr lang="en-US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იყვნენ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დამოუკიდებლები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ჰქონდეთ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არჩევანის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თავისუფლება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მიეჩვიონ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საკუთარ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თავზე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აიღონ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პასუხისმგებლობები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პასუხი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აგონ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საკუთარ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ქმედებებზე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425709" indent="-425709" algn="just" defTabSz="448055">
              <a:lnSpc>
                <a:spcPct val="115000"/>
              </a:lnSpc>
              <a:spcBef>
                <a:spcPts val="900"/>
              </a:spcBef>
              <a:defRPr sz="343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ეხმარებიან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შვილებს</a:t>
            </a:r>
            <a:r>
              <a:rPr lang="en-US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თვითონ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მოაგვარონ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პრობლემები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რომლებიც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ექმნებათ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სწავლაში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თუ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ადამიანებთან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ურთიერთობებში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425709" indent="-425709" algn="just" defTabSz="448055">
              <a:lnSpc>
                <a:spcPct val="115000"/>
              </a:lnSpc>
              <a:spcBef>
                <a:spcPts val="900"/>
              </a:spcBef>
              <a:defRPr sz="343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ისინი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თანამგრძნობნი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მზრუნველნი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აქვთ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თბილი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უშუალო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ახლო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ურთიერთობა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შვილებთან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 </a:t>
            </a:r>
          </a:p>
          <a:p>
            <a:pPr marL="425709" indent="-425709" algn="just" defTabSz="448055">
              <a:lnSpc>
                <a:spcPct val="115000"/>
              </a:lnSpc>
              <a:spcBef>
                <a:spcPts val="900"/>
              </a:spcBef>
              <a:defRPr sz="343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ოჯახში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არსებობს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გარკვეული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რომლებიც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ბავშვებმა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უნდა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შეასრულონ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დისციპლინის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გატარების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სტრატეგიები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მოქნილია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შეთანხმებულია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ბავშვთან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425709" indent="-425709" algn="just" defTabSz="448055">
              <a:lnSpc>
                <a:spcPct val="115000"/>
              </a:lnSpc>
              <a:spcBef>
                <a:spcPts val="900"/>
              </a:spcBef>
              <a:defRPr sz="343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პასუხობენ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შეკითხვებს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ისმენენ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თანაუგრძნობენ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სურვილებს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თუ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ისინი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არღვევენ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წესებს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ცდილობენ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გაიგონ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ამის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მიზეზები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</a:p>
          <a:p>
            <a:pPr marL="425709" indent="-425709" algn="just" defTabSz="448055">
              <a:lnSpc>
                <a:spcPct val="115000"/>
              </a:lnSpc>
              <a:spcBef>
                <a:spcPts val="900"/>
              </a:spcBef>
              <a:defRPr sz="343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მიმართულნი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მათი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დახმარებისკენ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კონტროლისკენ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ავტორიტეტული აღზრდის შედეგები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just" defTabSz="457200">
              <a:lnSpc>
                <a:spcPts val="8100"/>
              </a:lnSpc>
              <a:defRPr sz="5450" spc="0">
                <a:solidFill>
                  <a:srgbClr val="548DD4"/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ავტორიტეტული</a:t>
            </a:r>
            <a:r>
              <a:rPr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შედეგები</a:t>
            </a:r>
            <a:endParaRPr dirty="0">
              <a:solidFill>
                <a:schemeClr val="accent1">
                  <a:lumMod val="75000"/>
                </a:schemeClr>
              </a:solidFill>
              <a:uFill>
                <a:solidFill>
                  <a:srgbClr val="548DD4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  <p:sp>
        <p:nvSpPr>
          <p:cNvPr id="172" name="ბავშვს, რომელიც ამ ტიპის ოჯახში იზრდება, როგორც წესი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 defTabSz="457200">
              <a:lnSpc>
                <a:spcPts val="5200"/>
              </a:lnSpc>
              <a:spcBef>
                <a:spcPts val="1100"/>
              </a:spcBef>
              <a:buSzTx/>
              <a:buNone/>
              <a:defRPr sz="305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ბავშვს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რომელიც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ამ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ტიპის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ოჯახში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იზრდება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როგორც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წესი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:</a:t>
            </a:r>
          </a:p>
          <a:p>
            <a:pPr marL="0" indent="0" algn="just" defTabSz="457200">
              <a:lnSpc>
                <a:spcPts val="5200"/>
              </a:lnSpc>
              <a:spcBef>
                <a:spcPts val="1100"/>
              </a:spcBef>
              <a:buSzTx/>
              <a:buNone/>
              <a:defRPr sz="305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</a:endParaRPr>
          </a:p>
          <a:p>
            <a:pPr marL="378546" indent="-378546" algn="just" defTabSz="457200">
              <a:lnSpc>
                <a:spcPts val="5200"/>
              </a:lnSpc>
              <a:spcBef>
                <a:spcPts val="1100"/>
              </a:spcBef>
              <a:defRPr sz="305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აქვს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მაღალი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თვითშეფასება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და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თვითპატივისცემა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.</a:t>
            </a:r>
            <a:r>
              <a:rPr lang="ka-GE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</a:endParaRPr>
          </a:p>
          <a:p>
            <a:pPr marL="378546" indent="-378546" algn="just" defTabSz="457200">
              <a:lnSpc>
                <a:spcPts val="5200"/>
              </a:lnSpc>
              <a:spcBef>
                <a:spcPts val="1100"/>
              </a:spcBef>
              <a:defRPr sz="305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შეუძლია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საკუთარ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ქმედებებზე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პასუხისმგებლობის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აღება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. </a:t>
            </a:r>
          </a:p>
          <a:p>
            <a:pPr marL="378546" indent="-378546" algn="just" defTabSz="457200">
              <a:lnSpc>
                <a:spcPts val="5200"/>
              </a:lnSpc>
              <a:spcBef>
                <a:spcPts val="1100"/>
              </a:spcBef>
              <a:defRPr sz="305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აცნობიერებს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საკუთარ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ძლიერ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და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სუსტ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მხარეებს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იცის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რა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შეუძლია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რაც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მას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თავდაჯერებულობას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ჰმატებს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. </a:t>
            </a:r>
          </a:p>
          <a:p>
            <a:pPr marL="378546" indent="-378546" algn="just" defTabSz="457200">
              <a:lnSpc>
                <a:spcPts val="5200"/>
              </a:lnSpc>
              <a:spcBef>
                <a:spcPts val="1100"/>
              </a:spcBef>
              <a:defRPr sz="305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აქვს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მუშაობის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თუ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სწავლის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მაღალი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მოტივაცია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. </a:t>
            </a:r>
          </a:p>
          <a:p>
            <a:pPr marL="378546" indent="-378546" algn="just" defTabSz="457200">
              <a:lnSpc>
                <a:spcPts val="5200"/>
              </a:lnSpc>
              <a:spcBef>
                <a:spcPts val="1100"/>
              </a:spcBef>
              <a:defRPr sz="305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შეუძლია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წინასწარ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განსაზღვროს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მის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რა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ქმედებას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რა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შედეგი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მოყვება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. </a:t>
            </a:r>
          </a:p>
          <a:p>
            <a:pPr marL="378546" indent="-378546" algn="just" defTabSz="457200">
              <a:lnSpc>
                <a:spcPts val="5200"/>
              </a:lnSpc>
              <a:spcBef>
                <a:spcPts val="1100"/>
              </a:spcBef>
              <a:defRPr sz="305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აქვს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კარგი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სოციალური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უნარები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-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ჰყავს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მეგობრები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არ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უჭირს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თანატოლებთან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ურთიერთობა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. </a:t>
            </a:r>
          </a:p>
          <a:p>
            <a:pPr marL="378546" indent="-378546" algn="just" defTabSz="457200">
              <a:lnSpc>
                <a:spcPts val="5200"/>
              </a:lnSpc>
              <a:spcBef>
                <a:spcPts val="1100"/>
              </a:spcBef>
              <a:defRPr sz="3050">
                <a:uFill>
                  <a:solidFill>
                    <a:srgbClr val="000000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არ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აქვს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საფრთხის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განცდა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რის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გამოც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არ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აქვს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უნდობლობა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ადამიანების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მიმართ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აქედან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გამომდინარე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იგი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ჯანსაღ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ურთიერთობებს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ინარჩუნებს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გარემოსთან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ლიბერალური აღზრდის სტილი - დაბალია მოთხოვნები ბავშვების მიმართ და ძალიან მაღალია სითბო და უშუალო კომუნიკაცია.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18791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448055">
              <a:lnSpc>
                <a:spcPts val="5100"/>
              </a:lnSpc>
              <a:defRPr sz="2891" spc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ლიბერალური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sz="5400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sz="5400"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სტილი</a:t>
            </a:r>
            <a:endParaRPr sz="5400" dirty="0">
              <a:solidFill>
                <a:schemeClr val="accent1">
                  <a:lumMod val="75000"/>
                </a:schemeClr>
              </a:solidFill>
              <a:uFill>
                <a:solidFill>
                  <a:srgbClr val="548DD4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  <p:sp>
        <p:nvSpPr>
          <p:cNvPr id="175" name="მშობლებს აქვთ ძალიან მცირე მოთხოვნა/წესი შვილების მიმართ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 defTabSz="457200">
              <a:lnSpc>
                <a:spcPts val="5700"/>
              </a:lnSpc>
              <a:spcBef>
                <a:spcPts val="0"/>
              </a:spcBef>
              <a:buSzTx/>
              <a:buNone/>
              <a:defRPr sz="335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endParaRPr dirty="0"/>
          </a:p>
          <a:p>
            <a:pPr marL="415780" indent="-415780" algn="just" defTabSz="457200">
              <a:lnSpc>
                <a:spcPts val="5700"/>
              </a:lnSpc>
              <a:spcBef>
                <a:spcPts val="0"/>
              </a:spcBef>
              <a:defRPr sz="33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აქვთ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ძალიან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მცირე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მოთხოვნა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/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შვილების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მიმართ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415780" indent="-415780" algn="just" defTabSz="457200">
              <a:lnSpc>
                <a:spcPts val="5700"/>
              </a:lnSpc>
              <a:spcBef>
                <a:spcPts val="0"/>
              </a:spcBef>
              <a:defRPr sz="33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ხშირად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მეტად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მეგობრის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სტატუსს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ატარებენ</a:t>
            </a:r>
            <a:r>
              <a:rPr lang="en-US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ვიდრე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აღმზრდელის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415780" indent="-415780" algn="just" defTabSz="457200">
              <a:lnSpc>
                <a:spcPts val="5700"/>
              </a:lnSpc>
              <a:spcBef>
                <a:spcPts val="0"/>
              </a:spcBef>
              <a:defRPr sz="33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დისციპლინის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გასატარებლად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შესაძლოა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სულაც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იყოს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ოჯახში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არსებობდეს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წესები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მაგრამ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არავინ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მისდევდეს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არავის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ზრუნავდეს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გატარებასა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შესრულებაზე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415780" indent="-415780" algn="just" defTabSz="457200">
              <a:lnSpc>
                <a:spcPts val="5700"/>
              </a:lnSpc>
              <a:spcBef>
                <a:spcPts val="0"/>
              </a:spcBef>
              <a:defRPr sz="33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მშობელსა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შორის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დამოკიდებულება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თბილი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უშუალო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ყოველგვარ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მოთხოვნებსა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მოლოდინებს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მოკლებული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415780" indent="-415780" algn="just" defTabSz="457200">
              <a:lnSpc>
                <a:spcPts val="5700"/>
              </a:lnSpc>
              <a:spcBef>
                <a:spcPts val="0"/>
              </a:spcBef>
              <a:defRPr sz="33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მშობელი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ორიენტირებულია</a:t>
            </a:r>
            <a:r>
              <a:rPr lang="en-US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ბავშვმა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თავი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იგრძნოს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სასურველად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მიღებულად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</a:p>
          <a:p>
            <a:pPr marL="415780" indent="-415780" algn="just" defTabSz="457200">
              <a:lnSpc>
                <a:spcPts val="5700"/>
              </a:lnSpc>
              <a:spcBef>
                <a:spcPts val="0"/>
              </a:spcBef>
              <a:defRPr sz="335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მშობლისთვის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მნიშვნელოვანია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იყოს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შვილისთვის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მისაღები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უქმნიდეს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მას</a:t>
            </a:r>
            <a:r>
              <a:rPr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დისკომფორტს</a:t>
            </a:r>
            <a:r>
              <a:rPr lang="en-US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</a:t>
            </a:r>
            <a:r>
              <a:rPr lang="ka-GE" dirty="0">
                <a:solidFill>
                  <a:srgbClr val="191919"/>
                </a:solidFill>
                <a:uFill>
                  <a:solidFill>
                    <a:srgbClr val="191919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endParaRPr dirty="0">
              <a:solidFill>
                <a:srgbClr val="191919"/>
              </a:solidFill>
              <a:uFill>
                <a:solidFill>
                  <a:srgbClr val="191919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ლიბერალური აღზრდის შედეგები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just" defTabSz="457200">
              <a:lnSpc>
                <a:spcPts val="8300"/>
              </a:lnSpc>
              <a:defRPr sz="5650" spc="0">
                <a:solidFill>
                  <a:srgbClr val="548DD4"/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ლიბერალური</a:t>
            </a:r>
            <a:r>
              <a:rPr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აღზრდის</a:t>
            </a:r>
            <a:r>
              <a:rPr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548DD4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შედეგები</a:t>
            </a:r>
            <a:endParaRPr dirty="0">
              <a:solidFill>
                <a:schemeClr val="accent1">
                  <a:lumMod val="75000"/>
                </a:schemeClr>
              </a:solidFill>
              <a:uFill>
                <a:solidFill>
                  <a:srgbClr val="548DD4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</p:txBody>
      </p:sp>
      <p:sp>
        <p:nvSpPr>
          <p:cNvPr id="178" name="ბავშვს, რომელიც იზრდება არასტრუქტურირებულ გარემოში, შესაძლოა ჰქონდეს:…"/>
          <p:cNvSpPr txBox="1">
            <a:spLocks noGrp="1"/>
          </p:cNvSpPr>
          <p:nvPr>
            <p:ph type="body" idx="1"/>
          </p:nvPr>
        </p:nvSpPr>
        <p:spPr>
          <a:xfrm>
            <a:off x="1219199" y="3551204"/>
            <a:ext cx="21948578" cy="8945597"/>
          </a:xfrm>
          <a:prstGeom prst="rect">
            <a:avLst/>
          </a:prstGeom>
        </p:spPr>
        <p:txBody>
          <a:bodyPr/>
          <a:lstStyle/>
          <a:p>
            <a:pPr marL="0" indent="0" algn="just" defTabSz="457200">
              <a:lnSpc>
                <a:spcPts val="5100"/>
              </a:lnSpc>
              <a:spcBef>
                <a:spcPts val="0"/>
              </a:spcBef>
              <a:buSzTx/>
              <a:buNone/>
              <a:defRPr sz="29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marL="0" indent="0" algn="just" defTabSz="457200">
              <a:lnSpc>
                <a:spcPts val="5100"/>
              </a:lnSpc>
              <a:spcBef>
                <a:spcPts val="0"/>
              </a:spcBef>
              <a:buSzTx/>
              <a:buNone/>
              <a:defRPr sz="295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defRPr>
            </a:pPr>
            <a:endParaRPr dirty="0">
              <a:solidFill>
                <a:srgbClr val="548DD4"/>
              </a:solidFill>
              <a:uFill>
                <a:solidFill>
                  <a:srgbClr val="548DD4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marL="0" indent="0" algn="just" defTabSz="457200">
              <a:lnSpc>
                <a:spcPts val="5100"/>
              </a:lnSpc>
              <a:spcBef>
                <a:spcPts val="1100"/>
              </a:spcBef>
              <a:buSzTx/>
              <a:buNone/>
              <a:defRPr sz="29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ბავშვს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რომელიც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იზრდება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არასტრუქტურირებულ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გარემოში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შესაძლოა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ჰქონდეს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lang="ka-GE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თვითმართვის სირთულეები. </a:t>
            </a:r>
          </a:p>
          <a:p>
            <a:pPr marL="366135" indent="-366135" algn="just" defTabSz="457200">
              <a:lnSpc>
                <a:spcPts val="5100"/>
              </a:lnSpc>
              <a:spcBef>
                <a:spcPts val="1100"/>
              </a:spcBef>
              <a:defRPr sz="29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განუსაზღვრელი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თავისუფლება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ხელს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უშლის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განვითარებას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;</a:t>
            </a: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marL="366135" indent="-366135" algn="just" defTabSz="457200">
              <a:lnSpc>
                <a:spcPts val="5100"/>
              </a:lnSpc>
              <a:spcBef>
                <a:spcPts val="1100"/>
              </a:spcBef>
              <a:defRPr sz="29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უჭირ</a:t>
            </a:r>
            <a:r>
              <a:rPr lang="ka-GE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შედეგების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განჭვრეტა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იმის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განსაზღვრა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მათ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ქცევას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რა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შედეგი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მოჰყვება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;</a:t>
            </a: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marL="366135" indent="-366135" algn="just" defTabSz="457200">
              <a:lnSpc>
                <a:spcPts val="5100"/>
              </a:lnSpc>
              <a:spcBef>
                <a:spcPts val="1100"/>
              </a:spcBef>
              <a:defRPr sz="29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უჭირთ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პასუხისმგებლობების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აღება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საკუთარ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საქციელზე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;</a:t>
            </a: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marL="366135" indent="-366135" algn="just" defTabSz="457200">
              <a:lnSpc>
                <a:spcPts val="5100"/>
              </a:lnSpc>
              <a:spcBef>
                <a:spcPts val="1100"/>
              </a:spcBef>
              <a:defRPr sz="29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შესაძლოა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შეექმნეთ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პრობლემები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ურთიერთობებში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Georgia"/>
                <a:ea typeface="Sylfaen"/>
                <a:cs typeface="Sylfaen"/>
                <a:sym typeface="Georgia"/>
              </a:rPr>
              <a:t>;</a:t>
            </a: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  <a:latin typeface="Georgia"/>
              <a:ea typeface="Georgia"/>
              <a:cs typeface="Georgia"/>
              <a:sym typeface="Georgia"/>
            </a:endParaRPr>
          </a:p>
          <a:p>
            <a:pPr marL="366135" indent="-366135" algn="just" defTabSz="457200">
              <a:lnSpc>
                <a:spcPts val="5100"/>
              </a:lnSpc>
              <a:spcBef>
                <a:spcPts val="1100"/>
              </a:spcBef>
              <a:defRPr sz="29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შესაძლოა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სამსახურში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გაუჩნდეთ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სამუშაოს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მომზადების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,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ორგანიზების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სირთულეები</a:t>
            </a:r>
            <a:r>
              <a:rPr lang="en-US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;</a:t>
            </a: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  <a:latin typeface="Sylfaen"/>
              <a:ea typeface="Sylfaen"/>
              <a:cs typeface="Sylfaen"/>
              <a:sym typeface="Sylfaen"/>
            </a:endParaRPr>
          </a:p>
          <a:p>
            <a:pPr marL="366135" indent="-366135" algn="just" defTabSz="457200">
              <a:lnSpc>
                <a:spcPts val="5100"/>
              </a:lnSpc>
              <a:spcBef>
                <a:spcPts val="1100"/>
              </a:spcBef>
              <a:defRPr sz="295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მარტივად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ეკარგებათ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 </a:t>
            </a:r>
            <a:r>
              <a:rPr dirty="0" err="1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მოტივაცია</a:t>
            </a:r>
            <a:r>
              <a:rPr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Sylfaen"/>
                <a:ea typeface="Sylfaen"/>
                <a:cs typeface="Sylfaen"/>
                <a:sym typeface="Sylfaen"/>
              </a:rPr>
              <a:t>. </a:t>
            </a:r>
            <a:endParaRPr dirty="0">
              <a:solidFill>
                <a:srgbClr val="333333"/>
              </a:solidFill>
              <a:uFill>
                <a:solidFill>
                  <a:srgbClr val="333333"/>
                </a:solidFill>
              </a:u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2003</Words>
  <Application>Microsoft Office PowerPoint</Application>
  <PresentationFormat>Custom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Canela Bold</vt:lpstr>
      <vt:lpstr>Canela Deck Regular</vt:lpstr>
      <vt:lpstr>Canela Regular</vt:lpstr>
      <vt:lpstr>Canela Text Regular</vt:lpstr>
      <vt:lpstr>Georgia</vt:lpstr>
      <vt:lpstr>Graphik</vt:lpstr>
      <vt:lpstr>Graphik Medium</vt:lpstr>
      <vt:lpstr>Graphik Semibold</vt:lpstr>
      <vt:lpstr>Helvetica</vt:lpstr>
      <vt:lpstr>Helvetica Neue</vt:lpstr>
      <vt:lpstr>Sylfaen</vt:lpstr>
      <vt:lpstr>Wingdings</vt:lpstr>
      <vt:lpstr>23_ClassicWhite</vt:lpstr>
      <vt:lpstr>პოზიტიური მშობლობა</vt:lpstr>
      <vt:lpstr>რას გულისხმობს აღზრდა?</vt:lpstr>
      <vt:lpstr>რა ქმნის აღზრდის სტილს?</vt:lpstr>
      <vt:lpstr>ავტორიტარული აღზრდის სტილი</vt:lpstr>
      <vt:lpstr>ავტორიტარული აღზრდის შედეგები</vt:lpstr>
      <vt:lpstr>ავტორიტეტული აღზრდის სტილი</vt:lpstr>
      <vt:lpstr>ავტორიტეტული აღზრდის შედეგები</vt:lpstr>
      <vt:lpstr>ლიბერალური აღზრდის სტილი</vt:lpstr>
      <vt:lpstr>ლიბერალური აღზრდის შედეგები</vt:lpstr>
      <vt:lpstr>ინდიფერენტული აღზრდის სტილი </vt:lpstr>
      <vt:lpstr>ინდიფერენტული აღზრდის შედეგები</vt:lpstr>
      <vt:lpstr>ყველაზე ხშირად დაშვებული შეცდომები  არათანმიმდევრულობა</vt:lpstr>
      <vt:lpstr>ჰიპერმზრუნველობა</vt:lpstr>
      <vt:lpstr>ემოციური უგულვებელყოფა</vt:lpstr>
      <vt:lpstr>პოზიტიური მშობლობა - კომუნიკაცია მშობელსა და შვილს შორის</vt:lpstr>
      <vt:lpstr>როგორია პოზიტიური მშობელი?</vt:lpstr>
      <vt:lpstr>როგორ იქცევა პოზიტიური მშობელი? </vt:lpstr>
      <vt:lpstr>როგორ იქცევა პოზიტიური მშობელი?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პოზიტიური მშობლობა</dc:title>
  <cp:lastModifiedBy>Megi Kavtuashvili</cp:lastModifiedBy>
  <cp:revision>4</cp:revision>
  <dcterms:modified xsi:type="dcterms:W3CDTF">2022-05-27T07:49:46Z</dcterms:modified>
</cp:coreProperties>
</file>